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90" r:id="rId3"/>
    <p:sldId id="264" r:id="rId4"/>
    <p:sldId id="263" r:id="rId5"/>
    <p:sldId id="265" r:id="rId6"/>
    <p:sldId id="266" r:id="rId7"/>
    <p:sldId id="267" r:id="rId8"/>
    <p:sldId id="268" r:id="rId9"/>
    <p:sldId id="269" r:id="rId10"/>
    <p:sldId id="291" r:id="rId11"/>
    <p:sldId id="257" r:id="rId12"/>
    <p:sldId id="286" r:id="rId13"/>
    <p:sldId id="287" r:id="rId14"/>
    <p:sldId id="284" r:id="rId15"/>
    <p:sldId id="288" r:id="rId16"/>
    <p:sldId id="289"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85" autoAdjust="0"/>
    <p:restoredTop sz="94660"/>
  </p:normalViewPr>
  <p:slideViewPr>
    <p:cSldViewPr snapToGrid="0">
      <p:cViewPr varScale="1">
        <p:scale>
          <a:sx n="60" d="100"/>
          <a:sy n="60" d="100"/>
        </p:scale>
        <p:origin x="6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98CDC2D2-2F86-4153-B336-95AE5600FFF9}"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195659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70292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14308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018913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8CDC2D2-2F86-4153-B336-95AE5600FFF9}"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564377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98CDC2D2-2F86-4153-B336-95AE5600FFF9}" type="datetimeFigureOut">
              <a:rPr lang="ru-RU" smtClean="0"/>
              <a:t>25.02.2021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56261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98CDC2D2-2F86-4153-B336-95AE5600FFF9}" type="datetimeFigureOut">
              <a:rPr lang="ru-RU" smtClean="0"/>
              <a:t>25.02.2021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07370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98CDC2D2-2F86-4153-B336-95AE5600FFF9}" type="datetimeFigureOut">
              <a:rPr lang="ru-RU" smtClean="0"/>
              <a:t>25.02.2021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4249263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8CDC2D2-2F86-4153-B336-95AE5600FFF9}" type="datetimeFigureOut">
              <a:rPr lang="ru-RU" smtClean="0"/>
              <a:t>25.02.2021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09432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25.02.2021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36638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25.02.2021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788542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CDC2D2-2F86-4153-B336-95AE5600FFF9}" type="datetimeFigureOut">
              <a:rPr lang="ru-RU" smtClean="0"/>
              <a:t>25.02.2021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B88976-EBD9-489B-8114-68C0F9BB47E9}" type="slidenum">
              <a:rPr lang="ru-RU" smtClean="0"/>
              <a:t>‹#›</a:t>
            </a:fld>
            <a:endParaRPr lang="ru-RU"/>
          </a:p>
        </p:txBody>
      </p:sp>
    </p:spTree>
    <p:extLst>
      <p:ext uri="{BB962C8B-B14F-4D97-AF65-F5344CB8AC3E}">
        <p14:creationId xmlns:p14="http://schemas.microsoft.com/office/powerpoint/2010/main" val="3164469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23455" y="207220"/>
            <a:ext cx="11880275" cy="923330"/>
          </a:xfrm>
          <a:prstGeom prst="rect">
            <a:avLst/>
          </a:prstGeom>
        </p:spPr>
        <p:txBody>
          <a:bodyPr wrap="square">
            <a:spAutoFit/>
          </a:bodyPr>
          <a:lstStyle/>
          <a:p>
            <a:pPr algn="just">
              <a:lnSpc>
                <a:spcPct val="150000"/>
              </a:lnSpc>
              <a:spcAft>
                <a:spcPts val="0"/>
              </a:spcAft>
            </a:pPr>
            <a:r>
              <a:rPr lang="en-US" sz="3600" b="1" dirty="0">
                <a:solidFill>
                  <a:srgbClr val="C00000"/>
                </a:solidFill>
                <a:latin typeface="Times New Roman" panose="02020603050405020304" pitchFamily="18" charset="0"/>
                <a:ea typeface="Times New Roman" panose="02020603050405020304" pitchFamily="18" charset="0"/>
              </a:rPr>
              <a:t>2</a:t>
            </a:r>
            <a:r>
              <a:rPr lang="ru-RU" sz="3600" b="1" dirty="0">
                <a:solidFill>
                  <a:srgbClr val="C00000"/>
                </a:solidFill>
                <a:latin typeface="Times New Roman" panose="02020603050405020304" pitchFamily="18" charset="0"/>
                <a:ea typeface="Times New Roman" panose="02020603050405020304" pitchFamily="18" charset="0"/>
              </a:rPr>
              <a:t>. Анализ и синтез теоретических взглядов на риск</a:t>
            </a: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dirty="0">
                <a:ln>
                  <a:noFill/>
                </a:ln>
                <a:solidFill>
                  <a:schemeClr val="tx1"/>
                </a:solidFill>
                <a:effectLst/>
                <a:latin typeface="Arial" panose="020B0604020202020204" pitchFamily="34" charset="0"/>
              </a:rPr>
            </a:b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grpSp>
        <p:nvGrpSpPr>
          <p:cNvPr id="58" name="Группа 57"/>
          <p:cNvGrpSpPr/>
          <p:nvPr/>
        </p:nvGrpSpPr>
        <p:grpSpPr>
          <a:xfrm>
            <a:off x="830506" y="1006917"/>
            <a:ext cx="10024065" cy="5241483"/>
            <a:chOff x="2784263" y="1571059"/>
            <a:chExt cx="6274588" cy="4417824"/>
          </a:xfrm>
        </p:grpSpPr>
        <p:sp>
          <p:nvSpPr>
            <p:cNvPr id="35" name="Rectangle 798"/>
            <p:cNvSpPr>
              <a:spLocks noChangeArrowheads="1"/>
            </p:cNvSpPr>
            <p:nvPr/>
          </p:nvSpPr>
          <p:spPr bwMode="auto">
            <a:xfrm>
              <a:off x="5015490" y="2113829"/>
              <a:ext cx="1755775" cy="2730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1" i="1"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Неоклассическая</a:t>
              </a:r>
              <a:r>
                <a:rPr kumimoji="0" lang="ru-RU" altLang="ru-RU" sz="1400" b="0" i="0"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14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p:txBody>
        </p:sp>
        <p:sp>
          <p:nvSpPr>
            <p:cNvPr id="32" name="Rectangle 794"/>
            <p:cNvSpPr>
              <a:spLocks noChangeArrowheads="1"/>
            </p:cNvSpPr>
            <p:nvPr/>
          </p:nvSpPr>
          <p:spPr bwMode="auto">
            <a:xfrm>
              <a:off x="3018414" y="4518891"/>
              <a:ext cx="2021160" cy="14699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риск – возможный ущерб вследствие экономического действия; </a:t>
              </a: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предпринимательский доход включает: процент как долю на вложенный капитал и плату за риск как возмещение риска </a:t>
              </a: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p:txBody>
        </p:sp>
        <p:sp>
          <p:nvSpPr>
            <p:cNvPr id="33" name="Rectangle 795"/>
            <p:cNvSpPr>
              <a:spLocks noChangeArrowheads="1"/>
            </p:cNvSpPr>
            <p:nvPr/>
          </p:nvSpPr>
          <p:spPr bwMode="auto">
            <a:xfrm>
              <a:off x="3073977" y="2123354"/>
              <a:ext cx="1739900" cy="2730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1" i="1"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Классическая</a:t>
              </a:r>
              <a:r>
                <a:rPr kumimoji="0" lang="ru-RU" altLang="ru-RU" sz="1400" b="0" i="0"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14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p:txBody>
        </p:sp>
        <p:sp>
          <p:nvSpPr>
            <p:cNvPr id="34" name="AutoShape 796"/>
            <p:cNvSpPr>
              <a:spLocks noChangeShapeType="1"/>
            </p:cNvSpPr>
            <p:nvPr/>
          </p:nvSpPr>
          <p:spPr bwMode="auto">
            <a:xfrm>
              <a:off x="4223327" y="1883641"/>
              <a:ext cx="0" cy="2413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36" name="AutoShape 799"/>
            <p:cNvSpPr>
              <a:spLocks noChangeShapeType="1"/>
            </p:cNvSpPr>
            <p:nvPr/>
          </p:nvSpPr>
          <p:spPr bwMode="auto">
            <a:xfrm>
              <a:off x="7860290" y="4220441"/>
              <a:ext cx="0" cy="2984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37" name="Rectangle 800"/>
            <p:cNvSpPr>
              <a:spLocks noChangeArrowheads="1"/>
            </p:cNvSpPr>
            <p:nvPr/>
          </p:nvSpPr>
          <p:spPr bwMode="auto">
            <a:xfrm>
              <a:off x="6912552" y="2113829"/>
              <a:ext cx="2082800" cy="2730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1" i="1"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Постнеоклассическая</a:t>
              </a:r>
              <a:r>
                <a:rPr kumimoji="0" lang="ru-RU" altLang="ru-RU" sz="1400" b="0" i="0"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14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p:txBody>
        </p:sp>
        <p:sp>
          <p:nvSpPr>
            <p:cNvPr id="38" name="AutoShape 801"/>
            <p:cNvSpPr>
              <a:spLocks noChangeShapeType="1"/>
            </p:cNvSpPr>
            <p:nvPr/>
          </p:nvSpPr>
          <p:spPr bwMode="auto">
            <a:xfrm>
              <a:off x="5909252" y="1883641"/>
              <a:ext cx="0" cy="2413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39" name="AutoShape 802"/>
            <p:cNvSpPr>
              <a:spLocks noChangeShapeType="1"/>
            </p:cNvSpPr>
            <p:nvPr/>
          </p:nvSpPr>
          <p:spPr bwMode="auto">
            <a:xfrm>
              <a:off x="7804727" y="1883641"/>
              <a:ext cx="0" cy="24130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40" name="Rectangle 803"/>
            <p:cNvSpPr>
              <a:spLocks noChangeArrowheads="1"/>
            </p:cNvSpPr>
            <p:nvPr/>
          </p:nvSpPr>
          <p:spPr bwMode="auto">
            <a:xfrm>
              <a:off x="4023302" y="2696441"/>
              <a:ext cx="4029075" cy="2730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Сторонники</a:t>
              </a:r>
              <a:endParaRPr kumimoji="0" lang="ru-RU" altLang="ru-RU" sz="14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p:txBody>
        </p:sp>
        <p:sp>
          <p:nvSpPr>
            <p:cNvPr id="41" name="Rectangle 804"/>
            <p:cNvSpPr>
              <a:spLocks noChangeArrowheads="1"/>
            </p:cNvSpPr>
            <p:nvPr/>
          </p:nvSpPr>
          <p:spPr bwMode="auto">
            <a:xfrm>
              <a:off x="2784263" y="3182217"/>
              <a:ext cx="2255312" cy="5540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Д.С. Милль, И.У. </a:t>
              </a:r>
              <a:r>
                <a:rPr kumimoji="0" lang="ru-RU" altLang="ru-RU" sz="1400" b="0" i="0" u="none" strike="noStrike" cap="none" normalizeH="0" baseline="0" dirty="0" err="1">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Сениор</a:t>
              </a: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Г. </a:t>
              </a:r>
              <a:r>
                <a:rPr kumimoji="0" lang="ru-RU" altLang="ru-RU" sz="1400" b="0" i="0" u="none" strike="noStrike" cap="none" normalizeH="0" baseline="0" dirty="0" err="1">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Селигман</a:t>
              </a: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Ж.Б. </a:t>
              </a:r>
              <a:r>
                <a:rPr kumimoji="0" lang="ru-RU" altLang="ru-RU" sz="1400" b="0" i="0" u="none" strike="noStrike" cap="none" normalizeH="0" baseline="0" dirty="0" err="1">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Сэй</a:t>
              </a: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Д.М. Кларк, К. Маркс,</a:t>
              </a: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И. фон </a:t>
              </a:r>
              <a:r>
                <a:rPr kumimoji="0" lang="ru-RU" altLang="ru-RU" sz="1400" b="0" i="0" u="none" strike="noStrike" cap="none" normalizeH="0" baseline="0" dirty="0" err="1">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Тюнен</a:t>
              </a: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p:txBody>
        </p:sp>
        <p:sp>
          <p:nvSpPr>
            <p:cNvPr id="42" name="Rectangle 805"/>
            <p:cNvSpPr>
              <a:spLocks noChangeArrowheads="1"/>
            </p:cNvSpPr>
            <p:nvPr/>
          </p:nvSpPr>
          <p:spPr bwMode="auto">
            <a:xfrm>
              <a:off x="5325052" y="3182216"/>
              <a:ext cx="1739900" cy="490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Ф. Найт, А. Маршалл, А. Пигу</a:t>
              </a:r>
              <a:endParaRPr kumimoji="0" lang="ru-RU" altLang="ru-RU" sz="14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p:txBody>
        </p:sp>
        <p:sp>
          <p:nvSpPr>
            <p:cNvPr id="43" name="Rectangle 806"/>
            <p:cNvSpPr>
              <a:spLocks noChangeArrowheads="1"/>
            </p:cNvSpPr>
            <p:nvPr/>
          </p:nvSpPr>
          <p:spPr bwMode="auto">
            <a:xfrm>
              <a:off x="7255452" y="3182216"/>
              <a:ext cx="1739900" cy="490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Д.М. Кейнс</a:t>
              </a:r>
              <a:endParaRPr kumimoji="0" lang="ru-RU" altLang="ru-RU" sz="14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p:txBody>
        </p:sp>
        <p:sp>
          <p:nvSpPr>
            <p:cNvPr id="44" name="AutoShape 807"/>
            <p:cNvSpPr>
              <a:spLocks noChangeShapeType="1"/>
            </p:cNvSpPr>
            <p:nvPr/>
          </p:nvSpPr>
          <p:spPr bwMode="auto">
            <a:xfrm>
              <a:off x="4223327" y="2959966"/>
              <a:ext cx="0" cy="2317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45" name="AutoShape 808"/>
            <p:cNvSpPr>
              <a:spLocks noChangeShapeType="1"/>
            </p:cNvSpPr>
            <p:nvPr/>
          </p:nvSpPr>
          <p:spPr bwMode="auto">
            <a:xfrm>
              <a:off x="5909252" y="2959966"/>
              <a:ext cx="0" cy="2317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46" name="AutoShape 809"/>
            <p:cNvSpPr>
              <a:spLocks noChangeShapeType="1"/>
            </p:cNvSpPr>
            <p:nvPr/>
          </p:nvSpPr>
          <p:spPr bwMode="auto">
            <a:xfrm>
              <a:off x="7804727" y="2959966"/>
              <a:ext cx="0" cy="2317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47" name="AutoShape 810"/>
            <p:cNvSpPr>
              <a:spLocks/>
            </p:cNvSpPr>
            <p:nvPr/>
          </p:nvSpPr>
          <p:spPr bwMode="auto">
            <a:xfrm rot="16200000">
              <a:off x="5894171" y="935110"/>
              <a:ext cx="273050" cy="3176588"/>
            </a:xfrm>
            <a:prstGeom prst="leftBrace">
              <a:avLst>
                <a:gd name="adj1" fmla="val 96948"/>
                <a:gd name="adj2" fmla="val 49718"/>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48" name="Rectangle 811"/>
            <p:cNvSpPr>
              <a:spLocks noChangeArrowheads="1"/>
            </p:cNvSpPr>
            <p:nvPr/>
          </p:nvSpPr>
          <p:spPr bwMode="auto">
            <a:xfrm>
              <a:off x="4023302" y="3958504"/>
              <a:ext cx="4029075" cy="2730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Основные положения</a:t>
              </a:r>
              <a:endParaRPr kumimoji="0" lang="ru-RU" altLang="ru-RU" sz="14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p:txBody>
        </p:sp>
        <p:sp>
          <p:nvSpPr>
            <p:cNvPr id="49" name="AutoShape 812"/>
            <p:cNvSpPr>
              <a:spLocks/>
            </p:cNvSpPr>
            <p:nvPr/>
          </p:nvSpPr>
          <p:spPr bwMode="auto">
            <a:xfrm rot="16200000">
              <a:off x="6010989" y="2280845"/>
              <a:ext cx="273050" cy="3176587"/>
            </a:xfrm>
            <a:prstGeom prst="leftBrace">
              <a:avLst>
                <a:gd name="adj1" fmla="val 96948"/>
                <a:gd name="adj2" fmla="val 49718"/>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50" name="Rectangle 813"/>
            <p:cNvSpPr>
              <a:spLocks noChangeArrowheads="1"/>
            </p:cNvSpPr>
            <p:nvPr/>
          </p:nvSpPr>
          <p:spPr bwMode="auto">
            <a:xfrm>
              <a:off x="5156777" y="4509366"/>
              <a:ext cx="2024335" cy="147951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предприятие работает в условиях неопределенности; прибыль – величина случайная и переменная;</a:t>
              </a: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критерии деятельности предприятия: размеры ожидаемой прибыли и величиной ее возможных колебаний</a:t>
              </a: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p:txBody>
        </p:sp>
        <p:sp>
          <p:nvSpPr>
            <p:cNvPr id="51" name="Rectangle 814"/>
            <p:cNvSpPr>
              <a:spLocks noChangeArrowheads="1"/>
            </p:cNvSpPr>
            <p:nvPr/>
          </p:nvSpPr>
          <p:spPr bwMode="auto">
            <a:xfrm>
              <a:off x="7298315" y="4509366"/>
              <a:ext cx="1760536" cy="147951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предпринимательский риск должен учитывать: потери ожидаемой выгоды от непредвиденных обстоятельств; ссуды; реальной стоимости денег во времени; склонность «к азарту»</a:t>
              </a: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p:txBody>
        </p:sp>
        <p:sp>
          <p:nvSpPr>
            <p:cNvPr id="52" name="AutoShape 815"/>
            <p:cNvSpPr>
              <a:spLocks noChangeShapeType="1"/>
            </p:cNvSpPr>
            <p:nvPr/>
          </p:nvSpPr>
          <p:spPr bwMode="auto">
            <a:xfrm>
              <a:off x="4223327" y="4220441"/>
              <a:ext cx="0" cy="2984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53" name="AutoShape 816"/>
            <p:cNvSpPr>
              <a:spLocks noChangeShapeType="1"/>
            </p:cNvSpPr>
            <p:nvPr/>
          </p:nvSpPr>
          <p:spPr bwMode="auto">
            <a:xfrm>
              <a:off x="6121977" y="4220441"/>
              <a:ext cx="0" cy="2984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sz="1400">
                <a:solidFill>
                  <a:srgbClr val="002060"/>
                </a:solidFill>
                <a:latin typeface="Times New Roman" panose="02020603050405020304" pitchFamily="18" charset="0"/>
                <a:cs typeface="Times New Roman" panose="02020603050405020304" pitchFamily="18" charset="0"/>
              </a:endParaRPr>
            </a:p>
          </p:txBody>
        </p:sp>
        <p:sp>
          <p:nvSpPr>
            <p:cNvPr id="56" name="Rectangle 797"/>
            <p:cNvSpPr>
              <a:spLocks noChangeArrowheads="1"/>
            </p:cNvSpPr>
            <p:nvPr/>
          </p:nvSpPr>
          <p:spPr bwMode="auto">
            <a:xfrm>
              <a:off x="4023302" y="1571059"/>
              <a:ext cx="4029075" cy="27146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ru-RU" altLang="ru-RU" sz="14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Теории рисков</a:t>
              </a:r>
              <a:endParaRPr kumimoji="0" lang="ru-RU" alt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p:txBody>
        </p:sp>
      </p:grpSp>
      <p:sp>
        <p:nvSpPr>
          <p:cNvPr id="59" name="Прямоугольник 58"/>
          <p:cNvSpPr/>
          <p:nvPr/>
        </p:nvSpPr>
        <p:spPr>
          <a:xfrm>
            <a:off x="1483590" y="6324092"/>
            <a:ext cx="2883290" cy="507831"/>
          </a:xfrm>
          <a:prstGeom prst="rect">
            <a:avLst/>
          </a:prstGeom>
        </p:spPr>
        <p:txBody>
          <a:bodyPr wrap="none">
            <a:spAutoFit/>
          </a:bodyPr>
          <a:lstStyle/>
          <a:p>
            <a:pPr algn="just">
              <a:lnSpc>
                <a:spcPct val="150000"/>
              </a:lnSpc>
              <a:spcAft>
                <a:spcPts val="0"/>
              </a:spcAft>
            </a:pPr>
            <a:r>
              <a:rPr lang="ru-RU" b="1" dirty="0">
                <a:solidFill>
                  <a:srgbClr val="C00000"/>
                </a:solidFill>
                <a:latin typeface="Times New Roman" panose="02020603050405020304" pitchFamily="18" charset="0"/>
                <a:ea typeface="Times New Roman" panose="02020603050405020304" pitchFamily="18" charset="0"/>
              </a:rPr>
              <a:t>Рисунок 1 – Теории риска</a:t>
            </a:r>
          </a:p>
        </p:txBody>
      </p:sp>
    </p:spTree>
    <p:extLst>
      <p:ext uri="{BB962C8B-B14F-4D97-AF65-F5344CB8AC3E}">
        <p14:creationId xmlns:p14="http://schemas.microsoft.com/office/powerpoint/2010/main" val="1364199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249642"/>
            <a:ext cx="11635740" cy="431098"/>
          </a:xfrm>
        </p:spPr>
        <p:txBody>
          <a:bodyPr>
            <a:normAutofit fontScale="90000"/>
          </a:bodyPr>
          <a:lstStyle/>
          <a:p>
            <a:r>
              <a:rPr lang="ru-RU" dirty="0">
                <a:solidFill>
                  <a:srgbClr val="C00000"/>
                </a:solidFill>
                <a:latin typeface="Times New Roman" panose="02020603050405020304" pitchFamily="18" charset="0"/>
                <a:cs typeface="Times New Roman" panose="02020603050405020304" pitchFamily="18" charset="0"/>
              </a:rPr>
              <a:t>Классификация рисков</a:t>
            </a:r>
          </a:p>
        </p:txBody>
      </p:sp>
      <p:grpSp>
        <p:nvGrpSpPr>
          <p:cNvPr id="5" name="Группа 4">
            <a:extLst>
              <a:ext uri="{FF2B5EF4-FFF2-40B4-BE49-F238E27FC236}">
                <a16:creationId xmlns:a16="http://schemas.microsoft.com/office/drawing/2014/main" id="{750070A9-1890-4961-B345-CFB1319E3735}"/>
              </a:ext>
            </a:extLst>
          </p:cNvPr>
          <p:cNvGrpSpPr>
            <a:grpSpLocks/>
          </p:cNvGrpSpPr>
          <p:nvPr/>
        </p:nvGrpSpPr>
        <p:grpSpPr bwMode="auto">
          <a:xfrm>
            <a:off x="213360" y="696638"/>
            <a:ext cx="11765279" cy="6086284"/>
            <a:chOff x="1134" y="1125"/>
            <a:chExt cx="15139" cy="9063"/>
          </a:xfrm>
        </p:grpSpPr>
        <p:sp>
          <p:nvSpPr>
            <p:cNvPr id="6" name="Rectangle 1050">
              <a:extLst>
                <a:ext uri="{FF2B5EF4-FFF2-40B4-BE49-F238E27FC236}">
                  <a16:creationId xmlns:a16="http://schemas.microsoft.com/office/drawing/2014/main" id="{60B39F9B-BA8B-4044-BFC4-28D60A2DA395}"/>
                </a:ext>
              </a:extLst>
            </p:cNvPr>
            <p:cNvSpPr>
              <a:spLocks noChangeArrowheads="1"/>
            </p:cNvSpPr>
            <p:nvPr/>
          </p:nvSpPr>
          <p:spPr bwMode="auto">
            <a:xfrm>
              <a:off x="1185" y="1125"/>
              <a:ext cx="15088" cy="363"/>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a:solidFill>
                    <a:srgbClr val="002060"/>
                  </a:solidFill>
                  <a:effectLst/>
                  <a:latin typeface="Times New Roman" panose="02020603050405020304" pitchFamily="18" charset="0"/>
                  <a:ea typeface="Times New Roman" panose="02020603050405020304" pitchFamily="18" charset="0"/>
                </a:rPr>
                <a:t>Виды рисков в зависимости от</a:t>
              </a:r>
              <a:endParaRPr lang="ru-RU" sz="900">
                <a:effectLst/>
                <a:latin typeface="Times New Roman" panose="02020603050405020304" pitchFamily="18" charset="0"/>
                <a:ea typeface="Times New Roman" panose="02020603050405020304" pitchFamily="18" charset="0"/>
              </a:endParaRPr>
            </a:p>
          </p:txBody>
        </p:sp>
        <p:sp>
          <p:nvSpPr>
            <p:cNvPr id="7" name="Rectangle 1051">
              <a:extLst>
                <a:ext uri="{FF2B5EF4-FFF2-40B4-BE49-F238E27FC236}">
                  <a16:creationId xmlns:a16="http://schemas.microsoft.com/office/drawing/2014/main" id="{057006FA-5BC9-40F4-B5BB-0524A26FFAF9}"/>
                </a:ext>
              </a:extLst>
            </p:cNvPr>
            <p:cNvSpPr>
              <a:spLocks noChangeArrowheads="1"/>
            </p:cNvSpPr>
            <p:nvPr/>
          </p:nvSpPr>
          <p:spPr bwMode="auto">
            <a:xfrm>
              <a:off x="1185" y="1648"/>
              <a:ext cx="169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результата</a:t>
              </a:r>
              <a:endParaRPr lang="ru-RU" sz="900">
                <a:effectLst/>
                <a:latin typeface="Times New Roman" panose="02020603050405020304" pitchFamily="18" charset="0"/>
                <a:ea typeface="Times New Roman" panose="02020603050405020304" pitchFamily="18" charset="0"/>
              </a:endParaRPr>
            </a:p>
          </p:txBody>
        </p:sp>
        <p:sp>
          <p:nvSpPr>
            <p:cNvPr id="8" name="Rectangle 1052">
              <a:extLst>
                <a:ext uri="{FF2B5EF4-FFF2-40B4-BE49-F238E27FC236}">
                  <a16:creationId xmlns:a16="http://schemas.microsoft.com/office/drawing/2014/main" id="{9E080DF7-BDDF-4887-90CA-04A46A471AB1}"/>
                </a:ext>
              </a:extLst>
            </p:cNvPr>
            <p:cNvSpPr>
              <a:spLocks noChangeArrowheads="1"/>
            </p:cNvSpPr>
            <p:nvPr/>
          </p:nvSpPr>
          <p:spPr bwMode="auto">
            <a:xfrm>
              <a:off x="3006" y="1669"/>
              <a:ext cx="2248"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степени снижения</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9" name="Rectangle 1053">
              <a:extLst>
                <a:ext uri="{FF2B5EF4-FFF2-40B4-BE49-F238E27FC236}">
                  <a16:creationId xmlns:a16="http://schemas.microsoft.com/office/drawing/2014/main" id="{375AE4C6-D381-4744-84E8-EC0FC78F8607}"/>
                </a:ext>
              </a:extLst>
            </p:cNvPr>
            <p:cNvSpPr>
              <a:spLocks noChangeArrowheads="1"/>
            </p:cNvSpPr>
            <p:nvPr/>
          </p:nvSpPr>
          <p:spPr bwMode="auto">
            <a:xfrm>
              <a:off x="5522" y="1669"/>
              <a:ext cx="4388"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причины возникновения (по сфере возникновения)</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0" name="AutoShape 1054">
              <a:extLst>
                <a:ext uri="{FF2B5EF4-FFF2-40B4-BE49-F238E27FC236}">
                  <a16:creationId xmlns:a16="http://schemas.microsoft.com/office/drawing/2014/main" id="{E6C561BE-5F96-49B3-9073-9B246DEF23DE}"/>
                </a:ext>
              </a:extLst>
            </p:cNvPr>
            <p:cNvCxnSpPr>
              <a:cxnSpLocks noChangeShapeType="1"/>
            </p:cNvCxnSpPr>
            <p:nvPr/>
          </p:nvCxnSpPr>
          <p:spPr bwMode="auto">
            <a:xfrm>
              <a:off x="1260" y="2000"/>
              <a:ext cx="0" cy="906"/>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11" name="Rectangle 1055">
              <a:extLst>
                <a:ext uri="{FF2B5EF4-FFF2-40B4-BE49-F238E27FC236}">
                  <a16:creationId xmlns:a16="http://schemas.microsoft.com/office/drawing/2014/main" id="{116E1CB3-D853-4A26-A45D-5B753AAB7039}"/>
                </a:ext>
              </a:extLst>
            </p:cNvPr>
            <p:cNvSpPr>
              <a:spLocks noChangeArrowheads="1"/>
            </p:cNvSpPr>
            <p:nvPr/>
          </p:nvSpPr>
          <p:spPr bwMode="auto">
            <a:xfrm>
              <a:off x="1425" y="2180"/>
              <a:ext cx="145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чистые</a:t>
              </a:r>
              <a:endParaRPr lang="ru-RU" sz="900">
                <a:effectLst/>
                <a:latin typeface="Times New Roman" panose="02020603050405020304" pitchFamily="18" charset="0"/>
                <a:ea typeface="Times New Roman" panose="02020603050405020304" pitchFamily="18" charset="0"/>
              </a:endParaRPr>
            </a:p>
          </p:txBody>
        </p:sp>
        <p:cxnSp>
          <p:nvCxnSpPr>
            <p:cNvPr id="12" name="AutoShape 1057">
              <a:extLst>
                <a:ext uri="{FF2B5EF4-FFF2-40B4-BE49-F238E27FC236}">
                  <a16:creationId xmlns:a16="http://schemas.microsoft.com/office/drawing/2014/main" id="{C6BCD198-FC81-4D53-8330-FE367267E31A}"/>
                </a:ext>
              </a:extLst>
            </p:cNvPr>
            <p:cNvCxnSpPr>
              <a:cxnSpLocks noChangeShapeType="1"/>
            </p:cNvCxnSpPr>
            <p:nvPr/>
          </p:nvCxnSpPr>
          <p:spPr bwMode="auto">
            <a:xfrm>
              <a:off x="1260" y="2341"/>
              <a:ext cx="16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3" name="Rectangle 1059">
              <a:extLst>
                <a:ext uri="{FF2B5EF4-FFF2-40B4-BE49-F238E27FC236}">
                  <a16:creationId xmlns:a16="http://schemas.microsoft.com/office/drawing/2014/main" id="{4E955409-A31B-4F1F-B0D5-CB5530BDA2C4}"/>
                </a:ext>
              </a:extLst>
            </p:cNvPr>
            <p:cNvSpPr>
              <a:spLocks noChangeArrowheads="1"/>
            </p:cNvSpPr>
            <p:nvPr/>
          </p:nvSpPr>
          <p:spPr bwMode="auto">
            <a:xfrm>
              <a:off x="3246" y="2201"/>
              <a:ext cx="2008"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систематические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4" name="AutoShape 1061">
              <a:extLst>
                <a:ext uri="{FF2B5EF4-FFF2-40B4-BE49-F238E27FC236}">
                  <a16:creationId xmlns:a16="http://schemas.microsoft.com/office/drawing/2014/main" id="{77B6EAF3-E78F-4F0D-BEA2-7967E80DF9C5}"/>
                </a:ext>
              </a:extLst>
            </p:cNvPr>
            <p:cNvCxnSpPr>
              <a:cxnSpLocks noChangeShapeType="1"/>
            </p:cNvCxnSpPr>
            <p:nvPr/>
          </p:nvCxnSpPr>
          <p:spPr bwMode="auto">
            <a:xfrm>
              <a:off x="3075" y="2000"/>
              <a:ext cx="0" cy="906"/>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15" name="AutoShape 1062">
              <a:extLst>
                <a:ext uri="{FF2B5EF4-FFF2-40B4-BE49-F238E27FC236}">
                  <a16:creationId xmlns:a16="http://schemas.microsoft.com/office/drawing/2014/main" id="{3C75428C-7093-407A-9D84-59FBF9600DC5}"/>
                </a:ext>
              </a:extLst>
            </p:cNvPr>
            <p:cNvCxnSpPr>
              <a:cxnSpLocks noChangeShapeType="1"/>
            </p:cNvCxnSpPr>
            <p:nvPr/>
          </p:nvCxnSpPr>
          <p:spPr bwMode="auto">
            <a:xfrm>
              <a:off x="3075" y="2341"/>
              <a:ext cx="17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6" name="Rectangle 1064">
              <a:extLst>
                <a:ext uri="{FF2B5EF4-FFF2-40B4-BE49-F238E27FC236}">
                  <a16:creationId xmlns:a16="http://schemas.microsoft.com/office/drawing/2014/main" id="{4BF1BE86-4217-45E2-92B1-11152699A3F9}"/>
                </a:ext>
              </a:extLst>
            </p:cNvPr>
            <p:cNvSpPr>
              <a:spLocks noChangeArrowheads="1"/>
            </p:cNvSpPr>
            <p:nvPr/>
          </p:nvSpPr>
          <p:spPr bwMode="auto">
            <a:xfrm>
              <a:off x="10163" y="1669"/>
              <a:ext cx="6110"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условий наступления рисковой ситуации </a:t>
              </a:r>
              <a:endParaRPr lang="ru-RU" sz="900">
                <a:effectLst/>
                <a:latin typeface="Times New Roman" panose="02020603050405020304" pitchFamily="18" charset="0"/>
                <a:ea typeface="Times New Roman" panose="02020603050405020304" pitchFamily="18" charset="0"/>
              </a:endParaRPr>
            </a:p>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7" name="AutoShape 1065">
              <a:extLst>
                <a:ext uri="{FF2B5EF4-FFF2-40B4-BE49-F238E27FC236}">
                  <a16:creationId xmlns:a16="http://schemas.microsoft.com/office/drawing/2014/main" id="{2613F3C2-B3F5-4E8B-821C-F5037C83B141}"/>
                </a:ext>
              </a:extLst>
            </p:cNvPr>
            <p:cNvCxnSpPr>
              <a:cxnSpLocks noChangeShapeType="1"/>
            </p:cNvCxnSpPr>
            <p:nvPr/>
          </p:nvCxnSpPr>
          <p:spPr bwMode="auto">
            <a:xfrm>
              <a:off x="2099" y="1488"/>
              <a:ext cx="0" cy="18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8" name="AutoShape 1066">
              <a:extLst>
                <a:ext uri="{FF2B5EF4-FFF2-40B4-BE49-F238E27FC236}">
                  <a16:creationId xmlns:a16="http://schemas.microsoft.com/office/drawing/2014/main" id="{A21FD2F9-EC7F-46DC-81CE-EEC8D2B05877}"/>
                </a:ext>
              </a:extLst>
            </p:cNvPr>
            <p:cNvCxnSpPr>
              <a:cxnSpLocks noChangeShapeType="1"/>
            </p:cNvCxnSpPr>
            <p:nvPr/>
          </p:nvCxnSpPr>
          <p:spPr bwMode="auto">
            <a:xfrm>
              <a:off x="4165" y="1488"/>
              <a:ext cx="12" cy="18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9" name="AutoShape 1067">
              <a:extLst>
                <a:ext uri="{FF2B5EF4-FFF2-40B4-BE49-F238E27FC236}">
                  <a16:creationId xmlns:a16="http://schemas.microsoft.com/office/drawing/2014/main" id="{F95E9D9E-40F5-4551-91D3-9326081A6B30}"/>
                </a:ext>
              </a:extLst>
            </p:cNvPr>
            <p:cNvCxnSpPr>
              <a:cxnSpLocks noChangeShapeType="1"/>
            </p:cNvCxnSpPr>
            <p:nvPr/>
          </p:nvCxnSpPr>
          <p:spPr bwMode="auto">
            <a:xfrm>
              <a:off x="8009" y="1488"/>
              <a:ext cx="0" cy="18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20" name="AutoShape 1068">
              <a:extLst>
                <a:ext uri="{FF2B5EF4-FFF2-40B4-BE49-F238E27FC236}">
                  <a16:creationId xmlns:a16="http://schemas.microsoft.com/office/drawing/2014/main" id="{66AF9187-E109-4370-827E-9E6A5A656903}"/>
                </a:ext>
              </a:extLst>
            </p:cNvPr>
            <p:cNvCxnSpPr>
              <a:cxnSpLocks noChangeShapeType="1"/>
            </p:cNvCxnSpPr>
            <p:nvPr/>
          </p:nvCxnSpPr>
          <p:spPr bwMode="auto">
            <a:xfrm>
              <a:off x="13356" y="1488"/>
              <a:ext cx="0" cy="18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21" name="Rectangle 1069">
              <a:extLst>
                <a:ext uri="{FF2B5EF4-FFF2-40B4-BE49-F238E27FC236}">
                  <a16:creationId xmlns:a16="http://schemas.microsoft.com/office/drawing/2014/main" id="{80E9C858-F0B9-422B-85F1-228B823F0372}"/>
                </a:ext>
              </a:extLst>
            </p:cNvPr>
            <p:cNvSpPr>
              <a:spLocks noChangeArrowheads="1"/>
            </p:cNvSpPr>
            <p:nvPr/>
          </p:nvSpPr>
          <p:spPr bwMode="auto">
            <a:xfrm>
              <a:off x="5522"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36000"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предпринимательские</a:t>
              </a:r>
              <a:endParaRPr lang="ru-RU" sz="900" dirty="0">
                <a:effectLst/>
                <a:latin typeface="Times New Roman" panose="02020603050405020304" pitchFamily="18" charset="0"/>
                <a:ea typeface="Times New Roman" panose="02020603050405020304" pitchFamily="18" charset="0"/>
              </a:endParaRPr>
            </a:p>
            <a:p>
              <a:pPr marL="158115" algn="just">
                <a:spcAft>
                  <a:spcPts val="0"/>
                </a:spcAft>
              </a:pPr>
              <a:r>
                <a:rPr lang="ru-RU" sz="900" dirty="0">
                  <a:effectLst/>
                  <a:latin typeface="Times New Roman" panose="02020603050405020304" pitchFamily="18" charset="0"/>
                  <a:ea typeface="Times New Roman" panose="02020603050405020304" pitchFamily="18" charset="0"/>
                </a:rPr>
                <a:t> </a:t>
              </a:r>
            </a:p>
          </p:txBody>
        </p:sp>
        <p:sp>
          <p:nvSpPr>
            <p:cNvPr id="22" name="Rectangle 1056">
              <a:extLst>
                <a:ext uri="{FF2B5EF4-FFF2-40B4-BE49-F238E27FC236}">
                  <a16:creationId xmlns:a16="http://schemas.microsoft.com/office/drawing/2014/main" id="{6889E662-0BEC-4F3F-9BBB-0FB757BFE4A9}"/>
                </a:ext>
              </a:extLst>
            </p:cNvPr>
            <p:cNvSpPr>
              <a:spLocks noChangeArrowheads="1"/>
            </p:cNvSpPr>
            <p:nvPr/>
          </p:nvSpPr>
          <p:spPr bwMode="auto">
            <a:xfrm>
              <a:off x="1425" y="2725"/>
              <a:ext cx="145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спекулятивные</a:t>
              </a:r>
              <a:endParaRPr lang="ru-RU" sz="900">
                <a:effectLst/>
                <a:latin typeface="Times New Roman" panose="02020603050405020304" pitchFamily="18" charset="0"/>
                <a:ea typeface="Times New Roman" panose="02020603050405020304" pitchFamily="18" charset="0"/>
              </a:endParaRPr>
            </a:p>
          </p:txBody>
        </p:sp>
        <p:cxnSp>
          <p:nvCxnSpPr>
            <p:cNvPr id="23" name="AutoShape 1058">
              <a:extLst>
                <a:ext uri="{FF2B5EF4-FFF2-40B4-BE49-F238E27FC236}">
                  <a16:creationId xmlns:a16="http://schemas.microsoft.com/office/drawing/2014/main" id="{9FDFEFF2-00AA-4833-8BA8-EEDE8FE1B7DF}"/>
                </a:ext>
              </a:extLst>
            </p:cNvPr>
            <p:cNvCxnSpPr>
              <a:cxnSpLocks noChangeShapeType="1"/>
            </p:cNvCxnSpPr>
            <p:nvPr/>
          </p:nvCxnSpPr>
          <p:spPr bwMode="auto">
            <a:xfrm>
              <a:off x="1260" y="2906"/>
              <a:ext cx="16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24" name="Rectangle 1060">
              <a:extLst>
                <a:ext uri="{FF2B5EF4-FFF2-40B4-BE49-F238E27FC236}">
                  <a16:creationId xmlns:a16="http://schemas.microsoft.com/office/drawing/2014/main" id="{49C5407B-4E66-49B3-B833-22E5AAE453E4}"/>
                </a:ext>
              </a:extLst>
            </p:cNvPr>
            <p:cNvSpPr>
              <a:spLocks noChangeArrowheads="1"/>
            </p:cNvSpPr>
            <p:nvPr/>
          </p:nvSpPr>
          <p:spPr bwMode="auto">
            <a:xfrm>
              <a:off x="3246" y="2746"/>
              <a:ext cx="2008"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несистематические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25" name="AutoShape 1074">
              <a:extLst>
                <a:ext uri="{FF2B5EF4-FFF2-40B4-BE49-F238E27FC236}">
                  <a16:creationId xmlns:a16="http://schemas.microsoft.com/office/drawing/2014/main" id="{9EDE16FA-92EF-4A98-8C6A-9194778C5BCF}"/>
                </a:ext>
              </a:extLst>
            </p:cNvPr>
            <p:cNvCxnSpPr>
              <a:cxnSpLocks noChangeShapeType="1"/>
            </p:cNvCxnSpPr>
            <p:nvPr/>
          </p:nvCxnSpPr>
          <p:spPr bwMode="auto">
            <a:xfrm>
              <a:off x="5793"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26" name="Rectangle 1075">
              <a:extLst>
                <a:ext uri="{FF2B5EF4-FFF2-40B4-BE49-F238E27FC236}">
                  <a16:creationId xmlns:a16="http://schemas.microsoft.com/office/drawing/2014/main" id="{200AFB3E-5BB8-4A2F-8E92-6DB35A15474C}"/>
                </a:ext>
              </a:extLst>
            </p:cNvPr>
            <p:cNvSpPr>
              <a:spLocks noChangeArrowheads="1"/>
            </p:cNvSpPr>
            <p:nvPr/>
          </p:nvSpPr>
          <p:spPr bwMode="auto">
            <a:xfrm>
              <a:off x="6250"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природно-естественные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27" name="Rectangle 1076">
              <a:extLst>
                <a:ext uri="{FF2B5EF4-FFF2-40B4-BE49-F238E27FC236}">
                  <a16:creationId xmlns:a16="http://schemas.microsoft.com/office/drawing/2014/main" id="{98C6DE62-8E12-4714-A6BC-3E31B1877D78}"/>
                </a:ext>
              </a:extLst>
            </p:cNvPr>
            <p:cNvSpPr>
              <a:spLocks noChangeArrowheads="1"/>
            </p:cNvSpPr>
            <p:nvPr/>
          </p:nvSpPr>
          <p:spPr bwMode="auto">
            <a:xfrm>
              <a:off x="6979"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экологические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28" name="Rectangle 1077">
              <a:extLst>
                <a:ext uri="{FF2B5EF4-FFF2-40B4-BE49-F238E27FC236}">
                  <a16:creationId xmlns:a16="http://schemas.microsoft.com/office/drawing/2014/main" id="{8C876D28-E888-46F3-B4DA-563488FBCC81}"/>
                </a:ext>
              </a:extLst>
            </p:cNvPr>
            <p:cNvSpPr>
              <a:spLocks noChangeArrowheads="1"/>
            </p:cNvSpPr>
            <p:nvPr/>
          </p:nvSpPr>
          <p:spPr bwMode="auto">
            <a:xfrm>
              <a:off x="7757"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страновые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29" name="Rectangle 1078">
              <a:extLst>
                <a:ext uri="{FF2B5EF4-FFF2-40B4-BE49-F238E27FC236}">
                  <a16:creationId xmlns:a16="http://schemas.microsoft.com/office/drawing/2014/main" id="{251D80F2-07DD-432E-86B4-B34AF9A91DCC}"/>
                </a:ext>
              </a:extLst>
            </p:cNvPr>
            <p:cNvSpPr>
              <a:spLocks noChangeArrowheads="1"/>
            </p:cNvSpPr>
            <p:nvPr/>
          </p:nvSpPr>
          <p:spPr bwMode="auto">
            <a:xfrm>
              <a:off x="8510"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транспортные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30" name="Rectangle 1080">
              <a:extLst>
                <a:ext uri="{FF2B5EF4-FFF2-40B4-BE49-F238E27FC236}">
                  <a16:creationId xmlns:a16="http://schemas.microsoft.com/office/drawing/2014/main" id="{87CD2FD0-4E89-4ECD-ADB9-DAD25613F799}"/>
                </a:ext>
              </a:extLst>
            </p:cNvPr>
            <p:cNvSpPr>
              <a:spLocks noChangeArrowheads="1"/>
            </p:cNvSpPr>
            <p:nvPr/>
          </p:nvSpPr>
          <p:spPr bwMode="auto">
            <a:xfrm rot="5400000">
              <a:off x="11073" y="1270"/>
              <a:ext cx="459" cy="2279"/>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внешние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31" name="Rectangle 1081">
              <a:extLst>
                <a:ext uri="{FF2B5EF4-FFF2-40B4-BE49-F238E27FC236}">
                  <a16:creationId xmlns:a16="http://schemas.microsoft.com/office/drawing/2014/main" id="{E18852F3-4D8F-4051-A239-DAD5D1BF3FC8}"/>
                </a:ext>
              </a:extLst>
            </p:cNvPr>
            <p:cNvSpPr>
              <a:spLocks noChangeArrowheads="1"/>
            </p:cNvSpPr>
            <p:nvPr/>
          </p:nvSpPr>
          <p:spPr bwMode="auto">
            <a:xfrm rot="5400000">
              <a:off x="14215" y="582"/>
              <a:ext cx="459" cy="3656"/>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внутренние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32" name="AutoShape 1082">
              <a:extLst>
                <a:ext uri="{FF2B5EF4-FFF2-40B4-BE49-F238E27FC236}">
                  <a16:creationId xmlns:a16="http://schemas.microsoft.com/office/drawing/2014/main" id="{DA55D2B8-C88F-48EE-A1E3-1C35F06DC483}"/>
                </a:ext>
              </a:extLst>
            </p:cNvPr>
            <p:cNvCxnSpPr>
              <a:cxnSpLocks noChangeShapeType="1"/>
            </p:cNvCxnSpPr>
            <p:nvPr/>
          </p:nvCxnSpPr>
          <p:spPr bwMode="auto">
            <a:xfrm>
              <a:off x="6531"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33" name="AutoShape 1083">
              <a:extLst>
                <a:ext uri="{FF2B5EF4-FFF2-40B4-BE49-F238E27FC236}">
                  <a16:creationId xmlns:a16="http://schemas.microsoft.com/office/drawing/2014/main" id="{E43C6494-5100-4DB5-9FDB-FE0E0B488350}"/>
                </a:ext>
              </a:extLst>
            </p:cNvPr>
            <p:cNvCxnSpPr>
              <a:cxnSpLocks noChangeShapeType="1"/>
            </p:cNvCxnSpPr>
            <p:nvPr/>
          </p:nvCxnSpPr>
          <p:spPr bwMode="auto">
            <a:xfrm>
              <a:off x="7258"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34" name="AutoShape 1084">
              <a:extLst>
                <a:ext uri="{FF2B5EF4-FFF2-40B4-BE49-F238E27FC236}">
                  <a16:creationId xmlns:a16="http://schemas.microsoft.com/office/drawing/2014/main" id="{E9311E21-1922-4FD4-BDD4-C16D28595C4F}"/>
                </a:ext>
              </a:extLst>
            </p:cNvPr>
            <p:cNvCxnSpPr>
              <a:cxnSpLocks noChangeShapeType="1"/>
            </p:cNvCxnSpPr>
            <p:nvPr/>
          </p:nvCxnSpPr>
          <p:spPr bwMode="auto">
            <a:xfrm>
              <a:off x="8009"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35" name="AutoShape 1085">
              <a:extLst>
                <a:ext uri="{FF2B5EF4-FFF2-40B4-BE49-F238E27FC236}">
                  <a16:creationId xmlns:a16="http://schemas.microsoft.com/office/drawing/2014/main" id="{16F41DCB-6066-475A-9DFF-CEE51E5B407E}"/>
                </a:ext>
              </a:extLst>
            </p:cNvPr>
            <p:cNvCxnSpPr>
              <a:cxnSpLocks noChangeShapeType="1"/>
            </p:cNvCxnSpPr>
            <p:nvPr/>
          </p:nvCxnSpPr>
          <p:spPr bwMode="auto">
            <a:xfrm>
              <a:off x="8848"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36" name="AutoShape 1086">
              <a:extLst>
                <a:ext uri="{FF2B5EF4-FFF2-40B4-BE49-F238E27FC236}">
                  <a16:creationId xmlns:a16="http://schemas.microsoft.com/office/drawing/2014/main" id="{98DF0D45-4FAD-4834-A8EB-5E06BD5D9D12}"/>
                </a:ext>
              </a:extLst>
            </p:cNvPr>
            <p:cNvCxnSpPr>
              <a:cxnSpLocks noChangeShapeType="1"/>
            </p:cNvCxnSpPr>
            <p:nvPr/>
          </p:nvCxnSpPr>
          <p:spPr bwMode="auto">
            <a:xfrm>
              <a:off x="9624"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37" name="Rectangle 1079">
              <a:extLst>
                <a:ext uri="{FF2B5EF4-FFF2-40B4-BE49-F238E27FC236}">
                  <a16:creationId xmlns:a16="http://schemas.microsoft.com/office/drawing/2014/main" id="{B05D2DC7-B79C-495F-9468-1FD7C2856BAA}"/>
                </a:ext>
              </a:extLst>
            </p:cNvPr>
            <p:cNvSpPr>
              <a:spLocks noChangeArrowheads="1"/>
            </p:cNvSpPr>
            <p:nvPr/>
          </p:nvSpPr>
          <p:spPr bwMode="auto">
            <a:xfrm>
              <a:off x="9314"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коммерческие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38" name="AutoShape 1063">
              <a:extLst>
                <a:ext uri="{FF2B5EF4-FFF2-40B4-BE49-F238E27FC236}">
                  <a16:creationId xmlns:a16="http://schemas.microsoft.com/office/drawing/2014/main" id="{8F11AE99-021F-4098-ADE0-E40C1BB4EC49}"/>
                </a:ext>
              </a:extLst>
            </p:cNvPr>
            <p:cNvCxnSpPr>
              <a:cxnSpLocks noChangeShapeType="1"/>
            </p:cNvCxnSpPr>
            <p:nvPr/>
          </p:nvCxnSpPr>
          <p:spPr bwMode="auto">
            <a:xfrm>
              <a:off x="3075" y="2906"/>
              <a:ext cx="17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39" name="Rectangle 1070">
              <a:extLst>
                <a:ext uri="{FF2B5EF4-FFF2-40B4-BE49-F238E27FC236}">
                  <a16:creationId xmlns:a16="http://schemas.microsoft.com/office/drawing/2014/main" id="{A4328E6E-7983-43F1-AEBE-A69D7F31ACDA}"/>
                </a:ext>
              </a:extLst>
            </p:cNvPr>
            <p:cNvSpPr>
              <a:spLocks noChangeArrowheads="1"/>
            </p:cNvSpPr>
            <p:nvPr/>
          </p:nvSpPr>
          <p:spPr bwMode="auto">
            <a:xfrm>
              <a:off x="3715" y="3269"/>
              <a:ext cx="145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внешние</a:t>
              </a:r>
              <a:endParaRPr lang="ru-RU" sz="900">
                <a:effectLst/>
                <a:latin typeface="Times New Roman" panose="02020603050405020304" pitchFamily="18" charset="0"/>
                <a:ea typeface="Times New Roman" panose="02020603050405020304" pitchFamily="18" charset="0"/>
              </a:endParaRPr>
            </a:p>
          </p:txBody>
        </p:sp>
        <p:cxnSp>
          <p:nvCxnSpPr>
            <p:cNvPr id="40" name="AutoShape 1072">
              <a:extLst>
                <a:ext uri="{FF2B5EF4-FFF2-40B4-BE49-F238E27FC236}">
                  <a16:creationId xmlns:a16="http://schemas.microsoft.com/office/drawing/2014/main" id="{26093F24-09CD-40FD-BC29-7BD8E2600052}"/>
                </a:ext>
              </a:extLst>
            </p:cNvPr>
            <p:cNvCxnSpPr>
              <a:cxnSpLocks noChangeShapeType="1"/>
            </p:cNvCxnSpPr>
            <p:nvPr/>
          </p:nvCxnSpPr>
          <p:spPr bwMode="auto">
            <a:xfrm flipH="1">
              <a:off x="5167" y="3429"/>
              <a:ext cx="35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41" name="Rectangle 1071">
              <a:extLst>
                <a:ext uri="{FF2B5EF4-FFF2-40B4-BE49-F238E27FC236}">
                  <a16:creationId xmlns:a16="http://schemas.microsoft.com/office/drawing/2014/main" id="{9AD767AE-044E-462E-906E-A9F974166E14}"/>
                </a:ext>
              </a:extLst>
            </p:cNvPr>
            <p:cNvSpPr>
              <a:spLocks noChangeArrowheads="1"/>
            </p:cNvSpPr>
            <p:nvPr/>
          </p:nvSpPr>
          <p:spPr bwMode="auto">
            <a:xfrm>
              <a:off x="3715" y="3750"/>
              <a:ext cx="145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внутренние</a:t>
              </a:r>
              <a:endParaRPr lang="ru-RU" sz="900">
                <a:effectLst/>
                <a:latin typeface="Times New Roman" panose="02020603050405020304" pitchFamily="18" charset="0"/>
                <a:ea typeface="Times New Roman" panose="02020603050405020304" pitchFamily="18" charset="0"/>
              </a:endParaRPr>
            </a:p>
          </p:txBody>
        </p:sp>
        <p:cxnSp>
          <p:nvCxnSpPr>
            <p:cNvPr id="42" name="AutoShape 1073">
              <a:extLst>
                <a:ext uri="{FF2B5EF4-FFF2-40B4-BE49-F238E27FC236}">
                  <a16:creationId xmlns:a16="http://schemas.microsoft.com/office/drawing/2014/main" id="{2BFAAC90-CB4A-4182-BA54-0411122B8155}"/>
                </a:ext>
              </a:extLst>
            </p:cNvPr>
            <p:cNvCxnSpPr>
              <a:cxnSpLocks noChangeShapeType="1"/>
            </p:cNvCxnSpPr>
            <p:nvPr/>
          </p:nvCxnSpPr>
          <p:spPr bwMode="auto">
            <a:xfrm flipH="1">
              <a:off x="5167" y="3897"/>
              <a:ext cx="35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43" name="AutoShape 1087">
              <a:extLst>
                <a:ext uri="{FF2B5EF4-FFF2-40B4-BE49-F238E27FC236}">
                  <a16:creationId xmlns:a16="http://schemas.microsoft.com/office/drawing/2014/main" id="{F7E8271B-E038-483D-B702-D1F96206370B}"/>
                </a:ext>
              </a:extLst>
            </p:cNvPr>
            <p:cNvCxnSpPr>
              <a:cxnSpLocks noChangeShapeType="1"/>
            </p:cNvCxnSpPr>
            <p:nvPr/>
          </p:nvCxnSpPr>
          <p:spPr bwMode="auto">
            <a:xfrm>
              <a:off x="8197" y="4102"/>
              <a:ext cx="0" cy="1141"/>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44" name="Rectangle 1089">
              <a:extLst>
                <a:ext uri="{FF2B5EF4-FFF2-40B4-BE49-F238E27FC236}">
                  <a16:creationId xmlns:a16="http://schemas.microsoft.com/office/drawing/2014/main" id="{55331D69-ABEA-48E0-879B-DA4B2F09A985}"/>
                </a:ext>
              </a:extLst>
            </p:cNvPr>
            <p:cNvSpPr>
              <a:spLocks noChangeArrowheads="1"/>
            </p:cNvSpPr>
            <p:nvPr/>
          </p:nvSpPr>
          <p:spPr bwMode="auto">
            <a:xfrm>
              <a:off x="5522" y="4261"/>
              <a:ext cx="2362" cy="33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макроэкономические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45" name="AutoShape 1091">
              <a:extLst>
                <a:ext uri="{FF2B5EF4-FFF2-40B4-BE49-F238E27FC236}">
                  <a16:creationId xmlns:a16="http://schemas.microsoft.com/office/drawing/2014/main" id="{0EA7EE23-9F2C-426C-B988-85CC998C5331}"/>
                </a:ext>
              </a:extLst>
            </p:cNvPr>
            <p:cNvCxnSpPr>
              <a:cxnSpLocks noChangeShapeType="1"/>
            </p:cNvCxnSpPr>
            <p:nvPr/>
          </p:nvCxnSpPr>
          <p:spPr bwMode="auto">
            <a:xfrm flipH="1">
              <a:off x="7884" y="4410"/>
              <a:ext cx="313"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46" name="Rectangle 1096">
              <a:extLst>
                <a:ext uri="{FF2B5EF4-FFF2-40B4-BE49-F238E27FC236}">
                  <a16:creationId xmlns:a16="http://schemas.microsoft.com/office/drawing/2014/main" id="{B9CD02F1-F8C2-45B0-B719-B4E01449D9BC}"/>
                </a:ext>
              </a:extLst>
            </p:cNvPr>
            <p:cNvSpPr>
              <a:spLocks noChangeArrowheads="1"/>
            </p:cNvSpPr>
            <p:nvPr/>
          </p:nvSpPr>
          <p:spPr bwMode="auto">
            <a:xfrm>
              <a:off x="1698" y="4357"/>
              <a:ext cx="2968" cy="757"/>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военные действия, обострение внутрипо­литической ситуации в стране, эмбарго</a:t>
              </a:r>
              <a:endParaRPr lang="ru-RU" sz="900">
                <a:effectLst/>
                <a:latin typeface="Times New Roman" panose="02020603050405020304" pitchFamily="18" charset="0"/>
                <a:ea typeface="Times New Roman" panose="02020603050405020304" pitchFamily="18" charset="0"/>
              </a:endParaRPr>
            </a:p>
          </p:txBody>
        </p:sp>
        <p:sp>
          <p:nvSpPr>
            <p:cNvPr id="47" name="Rectangle 1088">
              <a:extLst>
                <a:ext uri="{FF2B5EF4-FFF2-40B4-BE49-F238E27FC236}">
                  <a16:creationId xmlns:a16="http://schemas.microsoft.com/office/drawing/2014/main" id="{CA76DE83-C3B0-4CC3-BD43-A01EF1E0AAAB}"/>
                </a:ext>
              </a:extLst>
            </p:cNvPr>
            <p:cNvSpPr>
              <a:spLocks noChangeArrowheads="1"/>
            </p:cNvSpPr>
            <p:nvPr/>
          </p:nvSpPr>
          <p:spPr bwMode="auto">
            <a:xfrm>
              <a:off x="5522" y="4687"/>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микроэкономические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48" name="AutoShape 1092">
              <a:extLst>
                <a:ext uri="{FF2B5EF4-FFF2-40B4-BE49-F238E27FC236}">
                  <a16:creationId xmlns:a16="http://schemas.microsoft.com/office/drawing/2014/main" id="{E6D673E4-AF88-432B-BBA7-C0C3307E6DF0}"/>
                </a:ext>
              </a:extLst>
            </p:cNvPr>
            <p:cNvCxnSpPr>
              <a:cxnSpLocks noChangeShapeType="1"/>
            </p:cNvCxnSpPr>
            <p:nvPr/>
          </p:nvCxnSpPr>
          <p:spPr bwMode="auto">
            <a:xfrm flipH="1">
              <a:off x="7884" y="4815"/>
              <a:ext cx="313"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49" name="AutoShape 1095">
              <a:extLst>
                <a:ext uri="{FF2B5EF4-FFF2-40B4-BE49-F238E27FC236}">
                  <a16:creationId xmlns:a16="http://schemas.microsoft.com/office/drawing/2014/main" id="{6712062E-3338-46B8-A1B2-CFA2B21728E0}"/>
                </a:ext>
              </a:extLst>
            </p:cNvPr>
            <p:cNvCxnSpPr>
              <a:cxnSpLocks noChangeShapeType="1"/>
            </p:cNvCxnSpPr>
            <p:nvPr/>
          </p:nvCxnSpPr>
          <p:spPr bwMode="auto">
            <a:xfrm>
              <a:off x="5167" y="4815"/>
              <a:ext cx="0" cy="2059"/>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50" name="AutoShape 1100">
              <a:extLst>
                <a:ext uri="{FF2B5EF4-FFF2-40B4-BE49-F238E27FC236}">
                  <a16:creationId xmlns:a16="http://schemas.microsoft.com/office/drawing/2014/main" id="{26038B50-DC35-4B08-BF8A-9ADB2A98405B}"/>
                </a:ext>
              </a:extLst>
            </p:cNvPr>
            <p:cNvCxnSpPr>
              <a:cxnSpLocks noChangeShapeType="1"/>
            </p:cNvCxnSpPr>
            <p:nvPr/>
          </p:nvCxnSpPr>
          <p:spPr bwMode="auto">
            <a:xfrm flipH="1">
              <a:off x="4666" y="4815"/>
              <a:ext cx="501" cy="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51" name="Rectangle 1090">
              <a:extLst>
                <a:ext uri="{FF2B5EF4-FFF2-40B4-BE49-F238E27FC236}">
                  <a16:creationId xmlns:a16="http://schemas.microsoft.com/office/drawing/2014/main" id="{2CF3A822-CB92-43B8-9649-074514690452}"/>
                </a:ext>
              </a:extLst>
            </p:cNvPr>
            <p:cNvSpPr>
              <a:spLocks noChangeArrowheads="1"/>
            </p:cNvSpPr>
            <p:nvPr/>
          </p:nvSpPr>
          <p:spPr bwMode="auto">
            <a:xfrm>
              <a:off x="5522" y="5114"/>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политические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52" name="AutoShape 1093">
              <a:extLst>
                <a:ext uri="{FF2B5EF4-FFF2-40B4-BE49-F238E27FC236}">
                  <a16:creationId xmlns:a16="http://schemas.microsoft.com/office/drawing/2014/main" id="{453DE609-556C-4507-8AA7-2F4BF71817BB}"/>
                </a:ext>
              </a:extLst>
            </p:cNvPr>
            <p:cNvCxnSpPr>
              <a:cxnSpLocks noChangeShapeType="1"/>
            </p:cNvCxnSpPr>
            <p:nvPr/>
          </p:nvCxnSpPr>
          <p:spPr bwMode="auto">
            <a:xfrm flipH="1">
              <a:off x="7884" y="5242"/>
              <a:ext cx="313"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53" name="AutoShape 1104">
              <a:extLst>
                <a:ext uri="{FF2B5EF4-FFF2-40B4-BE49-F238E27FC236}">
                  <a16:creationId xmlns:a16="http://schemas.microsoft.com/office/drawing/2014/main" id="{D937158F-B659-4BAD-A247-1B2A7389A829}"/>
                </a:ext>
              </a:extLst>
            </p:cNvPr>
            <p:cNvCxnSpPr>
              <a:cxnSpLocks noChangeShapeType="1"/>
            </p:cNvCxnSpPr>
            <p:nvPr/>
          </p:nvCxnSpPr>
          <p:spPr bwMode="auto">
            <a:xfrm>
              <a:off x="9800" y="4102"/>
              <a:ext cx="0" cy="3124"/>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54" name="AutoShape 1094">
              <a:extLst>
                <a:ext uri="{FF2B5EF4-FFF2-40B4-BE49-F238E27FC236}">
                  <a16:creationId xmlns:a16="http://schemas.microsoft.com/office/drawing/2014/main" id="{2EF1B2A1-FFBA-489C-A747-80DC4646CA49}"/>
                </a:ext>
              </a:extLst>
            </p:cNvPr>
            <p:cNvCxnSpPr>
              <a:cxnSpLocks noChangeShapeType="1"/>
            </p:cNvCxnSpPr>
            <p:nvPr/>
          </p:nvCxnSpPr>
          <p:spPr bwMode="auto">
            <a:xfrm flipH="1">
              <a:off x="5167" y="5242"/>
              <a:ext cx="355" cy="0"/>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55" name="Rectangle 1097">
              <a:extLst>
                <a:ext uri="{FF2B5EF4-FFF2-40B4-BE49-F238E27FC236}">
                  <a16:creationId xmlns:a16="http://schemas.microsoft.com/office/drawing/2014/main" id="{AC1C5743-5DF8-4C5A-8B7D-71AE8DAB830D}"/>
                </a:ext>
              </a:extLst>
            </p:cNvPr>
            <p:cNvSpPr>
              <a:spLocks noChangeArrowheads="1"/>
            </p:cNvSpPr>
            <p:nvPr/>
          </p:nvSpPr>
          <p:spPr bwMode="auto">
            <a:xfrm>
              <a:off x="1698" y="5305"/>
              <a:ext cx="2968" cy="32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мораторий на внешние платежи</a:t>
              </a:r>
              <a:endParaRPr lang="ru-RU" sz="900">
                <a:effectLst/>
                <a:latin typeface="Times New Roman" panose="02020603050405020304" pitchFamily="18" charset="0"/>
                <a:ea typeface="Times New Roman" panose="02020603050405020304" pitchFamily="18" charset="0"/>
              </a:endParaRPr>
            </a:p>
          </p:txBody>
        </p:sp>
        <p:cxnSp>
          <p:nvCxnSpPr>
            <p:cNvPr id="56" name="AutoShape 1101">
              <a:extLst>
                <a:ext uri="{FF2B5EF4-FFF2-40B4-BE49-F238E27FC236}">
                  <a16:creationId xmlns:a16="http://schemas.microsoft.com/office/drawing/2014/main" id="{DD84C396-216F-4E56-A6E1-553FBE8D9679}"/>
                </a:ext>
              </a:extLst>
            </p:cNvPr>
            <p:cNvCxnSpPr>
              <a:cxnSpLocks noChangeShapeType="1"/>
            </p:cNvCxnSpPr>
            <p:nvPr/>
          </p:nvCxnSpPr>
          <p:spPr bwMode="auto">
            <a:xfrm flipH="1">
              <a:off x="4666" y="5499"/>
              <a:ext cx="50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57" name="Rectangle 1098">
              <a:extLst>
                <a:ext uri="{FF2B5EF4-FFF2-40B4-BE49-F238E27FC236}">
                  <a16:creationId xmlns:a16="http://schemas.microsoft.com/office/drawing/2014/main" id="{6C57DE01-9A7C-4AF0-B763-48CC24A70504}"/>
                </a:ext>
              </a:extLst>
            </p:cNvPr>
            <p:cNvSpPr>
              <a:spLocks noChangeArrowheads="1"/>
            </p:cNvSpPr>
            <p:nvPr/>
          </p:nvSpPr>
          <p:spPr bwMode="auto">
            <a:xfrm>
              <a:off x="1698" y="5872"/>
              <a:ext cx="2968" cy="544"/>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изменение налогового законодательства </a:t>
              </a:r>
              <a:endParaRPr lang="ru-RU" sz="900">
                <a:effectLst/>
                <a:latin typeface="Times New Roman" panose="02020603050405020304" pitchFamily="18" charset="0"/>
                <a:ea typeface="Times New Roman" panose="02020603050405020304" pitchFamily="18" charset="0"/>
              </a:endParaRPr>
            </a:p>
          </p:txBody>
        </p:sp>
        <p:sp>
          <p:nvSpPr>
            <p:cNvPr id="58" name="Rectangle 1107">
              <a:extLst>
                <a:ext uri="{FF2B5EF4-FFF2-40B4-BE49-F238E27FC236}">
                  <a16:creationId xmlns:a16="http://schemas.microsoft.com/office/drawing/2014/main" id="{D3B7474A-4B16-43C8-B500-C4ED440F66D7}"/>
                </a:ext>
              </a:extLst>
            </p:cNvPr>
            <p:cNvSpPr>
              <a:spLocks noChangeArrowheads="1"/>
            </p:cNvSpPr>
            <p:nvPr/>
          </p:nvSpPr>
          <p:spPr bwMode="auto">
            <a:xfrm>
              <a:off x="7062" y="5605"/>
              <a:ext cx="2362" cy="33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имущественные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59" name="AutoShape 1109">
              <a:extLst>
                <a:ext uri="{FF2B5EF4-FFF2-40B4-BE49-F238E27FC236}">
                  <a16:creationId xmlns:a16="http://schemas.microsoft.com/office/drawing/2014/main" id="{826125BB-59F8-442A-AA1E-DA6091047933}"/>
                </a:ext>
              </a:extLst>
            </p:cNvPr>
            <p:cNvCxnSpPr>
              <a:cxnSpLocks noChangeShapeType="1"/>
            </p:cNvCxnSpPr>
            <p:nvPr/>
          </p:nvCxnSpPr>
          <p:spPr bwMode="auto">
            <a:xfrm flipH="1">
              <a:off x="9424" y="5744"/>
              <a:ext cx="376" cy="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60" name="AutoShape 1102">
              <a:extLst>
                <a:ext uri="{FF2B5EF4-FFF2-40B4-BE49-F238E27FC236}">
                  <a16:creationId xmlns:a16="http://schemas.microsoft.com/office/drawing/2014/main" id="{95D616BA-3D2A-4E3F-9690-1462F69980D6}"/>
                </a:ext>
              </a:extLst>
            </p:cNvPr>
            <p:cNvCxnSpPr>
              <a:cxnSpLocks noChangeShapeType="1"/>
            </p:cNvCxnSpPr>
            <p:nvPr/>
          </p:nvCxnSpPr>
          <p:spPr bwMode="auto">
            <a:xfrm flipH="1">
              <a:off x="4666" y="6128"/>
              <a:ext cx="50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61" name="Rectangle 1113">
              <a:extLst>
                <a:ext uri="{FF2B5EF4-FFF2-40B4-BE49-F238E27FC236}">
                  <a16:creationId xmlns:a16="http://schemas.microsoft.com/office/drawing/2014/main" id="{7861571A-B6B2-4559-835E-38239618B694}"/>
                </a:ext>
              </a:extLst>
            </p:cNvPr>
            <p:cNvSpPr>
              <a:spLocks noChangeArrowheads="1"/>
            </p:cNvSpPr>
            <p:nvPr/>
          </p:nvSpPr>
          <p:spPr bwMode="auto">
            <a:xfrm>
              <a:off x="11766" y="2815"/>
              <a:ext cx="59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кредитные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2" name="Rectangle 1114">
              <a:extLst>
                <a:ext uri="{FF2B5EF4-FFF2-40B4-BE49-F238E27FC236}">
                  <a16:creationId xmlns:a16="http://schemas.microsoft.com/office/drawing/2014/main" id="{9C4F21A4-0376-49BE-B365-DBC8B41A4EDC}"/>
                </a:ext>
              </a:extLst>
            </p:cNvPr>
            <p:cNvSpPr>
              <a:spLocks noChangeArrowheads="1"/>
            </p:cNvSpPr>
            <p:nvPr/>
          </p:nvSpPr>
          <p:spPr bwMode="auto">
            <a:xfrm>
              <a:off x="10400" y="2815"/>
              <a:ext cx="52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инфляционные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3" name="Rectangle 1115">
              <a:extLst>
                <a:ext uri="{FF2B5EF4-FFF2-40B4-BE49-F238E27FC236}">
                  <a16:creationId xmlns:a16="http://schemas.microsoft.com/office/drawing/2014/main" id="{2DF52EA7-10B5-4684-93AB-4C10FC480A29}"/>
                </a:ext>
              </a:extLst>
            </p:cNvPr>
            <p:cNvSpPr>
              <a:spLocks noChangeArrowheads="1"/>
            </p:cNvSpPr>
            <p:nvPr/>
          </p:nvSpPr>
          <p:spPr bwMode="auto">
            <a:xfrm>
              <a:off x="11094" y="2815"/>
              <a:ext cx="57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валютные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4" name="Rectangle 1116">
              <a:extLst>
                <a:ext uri="{FF2B5EF4-FFF2-40B4-BE49-F238E27FC236}">
                  <a16:creationId xmlns:a16="http://schemas.microsoft.com/office/drawing/2014/main" id="{4836092A-80D7-415E-867F-8152CF3766E9}"/>
                </a:ext>
              </a:extLst>
            </p:cNvPr>
            <p:cNvSpPr>
              <a:spLocks noChangeArrowheads="1"/>
            </p:cNvSpPr>
            <p:nvPr/>
          </p:nvSpPr>
          <p:spPr bwMode="auto">
            <a:xfrm>
              <a:off x="14094" y="2815"/>
              <a:ext cx="613"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ликвидности</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5" name="Rectangle 1117">
              <a:extLst>
                <a:ext uri="{FF2B5EF4-FFF2-40B4-BE49-F238E27FC236}">
                  <a16:creationId xmlns:a16="http://schemas.microsoft.com/office/drawing/2014/main" id="{9A2676C9-8C52-4219-8EA0-7C42E16542AE}"/>
                </a:ext>
              </a:extLst>
            </p:cNvPr>
            <p:cNvSpPr>
              <a:spLocks noChangeArrowheads="1"/>
            </p:cNvSpPr>
            <p:nvPr/>
          </p:nvSpPr>
          <p:spPr bwMode="auto">
            <a:xfrm>
              <a:off x="13356" y="2815"/>
              <a:ext cx="577"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селективные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6" name="Rectangle 1118">
              <a:extLst>
                <a:ext uri="{FF2B5EF4-FFF2-40B4-BE49-F238E27FC236}">
                  <a16:creationId xmlns:a16="http://schemas.microsoft.com/office/drawing/2014/main" id="{B617A40E-C120-405F-93EB-75F5C7BF3301}"/>
                </a:ext>
              </a:extLst>
            </p:cNvPr>
            <p:cNvSpPr>
              <a:spLocks noChangeArrowheads="1"/>
            </p:cNvSpPr>
            <p:nvPr/>
          </p:nvSpPr>
          <p:spPr bwMode="auto">
            <a:xfrm>
              <a:off x="14864" y="2815"/>
              <a:ext cx="451"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операционные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7" name="Rectangle 1119">
              <a:extLst>
                <a:ext uri="{FF2B5EF4-FFF2-40B4-BE49-F238E27FC236}">
                  <a16:creationId xmlns:a16="http://schemas.microsoft.com/office/drawing/2014/main" id="{222D48E0-DD95-4A80-96A6-9E12A1AB12FD}"/>
                </a:ext>
              </a:extLst>
            </p:cNvPr>
            <p:cNvSpPr>
              <a:spLocks noChangeArrowheads="1"/>
            </p:cNvSpPr>
            <p:nvPr/>
          </p:nvSpPr>
          <p:spPr bwMode="auto">
            <a:xfrm>
              <a:off x="15460" y="2815"/>
              <a:ext cx="543"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структурные</a:t>
              </a:r>
              <a:endParaRPr lang="ru-RU" sz="900" dirty="0">
                <a:effectLst/>
                <a:latin typeface="Times New Roman" panose="02020603050405020304" pitchFamily="18" charset="0"/>
                <a:ea typeface="Times New Roman" panose="02020603050405020304" pitchFamily="18" charset="0"/>
              </a:endParaRPr>
            </a:p>
          </p:txBody>
        </p:sp>
        <p:cxnSp>
          <p:nvCxnSpPr>
            <p:cNvPr id="68" name="AutoShape 1121">
              <a:extLst>
                <a:ext uri="{FF2B5EF4-FFF2-40B4-BE49-F238E27FC236}">
                  <a16:creationId xmlns:a16="http://schemas.microsoft.com/office/drawing/2014/main" id="{4B6DB9A6-8016-4E2E-B7A1-02F168756254}"/>
                </a:ext>
              </a:extLst>
            </p:cNvPr>
            <p:cNvCxnSpPr>
              <a:cxnSpLocks noChangeShapeType="1"/>
            </p:cNvCxnSpPr>
            <p:nvPr/>
          </p:nvCxnSpPr>
          <p:spPr bwMode="auto">
            <a:xfrm>
              <a:off x="10710"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69" name="AutoShape 1122">
              <a:extLst>
                <a:ext uri="{FF2B5EF4-FFF2-40B4-BE49-F238E27FC236}">
                  <a16:creationId xmlns:a16="http://schemas.microsoft.com/office/drawing/2014/main" id="{EFF67C2B-58FF-4646-915B-001B51C251FE}"/>
                </a:ext>
              </a:extLst>
            </p:cNvPr>
            <p:cNvCxnSpPr>
              <a:cxnSpLocks noChangeShapeType="1"/>
            </p:cNvCxnSpPr>
            <p:nvPr/>
          </p:nvCxnSpPr>
          <p:spPr bwMode="auto">
            <a:xfrm>
              <a:off x="11370"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0" name="AutoShape 1123">
              <a:extLst>
                <a:ext uri="{FF2B5EF4-FFF2-40B4-BE49-F238E27FC236}">
                  <a16:creationId xmlns:a16="http://schemas.microsoft.com/office/drawing/2014/main" id="{E080AE49-3014-47BA-90E5-01C1F9103646}"/>
                </a:ext>
              </a:extLst>
            </p:cNvPr>
            <p:cNvCxnSpPr>
              <a:cxnSpLocks noChangeShapeType="1"/>
            </p:cNvCxnSpPr>
            <p:nvPr/>
          </p:nvCxnSpPr>
          <p:spPr bwMode="auto">
            <a:xfrm>
              <a:off x="12104"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1" name="AutoShape 1124">
              <a:extLst>
                <a:ext uri="{FF2B5EF4-FFF2-40B4-BE49-F238E27FC236}">
                  <a16:creationId xmlns:a16="http://schemas.microsoft.com/office/drawing/2014/main" id="{77080D63-BE27-43FD-B1D8-096CA520640A}"/>
                </a:ext>
              </a:extLst>
            </p:cNvPr>
            <p:cNvCxnSpPr>
              <a:cxnSpLocks noChangeShapeType="1"/>
            </p:cNvCxnSpPr>
            <p:nvPr/>
          </p:nvCxnSpPr>
          <p:spPr bwMode="auto">
            <a:xfrm>
              <a:off x="12930"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2" name="AutoShape 1125">
              <a:extLst>
                <a:ext uri="{FF2B5EF4-FFF2-40B4-BE49-F238E27FC236}">
                  <a16:creationId xmlns:a16="http://schemas.microsoft.com/office/drawing/2014/main" id="{8BE7615F-0A61-47E7-A9D3-621C3350511C}"/>
                </a:ext>
              </a:extLst>
            </p:cNvPr>
            <p:cNvCxnSpPr>
              <a:cxnSpLocks noChangeShapeType="1"/>
            </p:cNvCxnSpPr>
            <p:nvPr/>
          </p:nvCxnSpPr>
          <p:spPr bwMode="auto">
            <a:xfrm>
              <a:off x="13606"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3" name="AutoShape 1126">
              <a:extLst>
                <a:ext uri="{FF2B5EF4-FFF2-40B4-BE49-F238E27FC236}">
                  <a16:creationId xmlns:a16="http://schemas.microsoft.com/office/drawing/2014/main" id="{5DC8DA00-DA77-4D49-8A19-F3EB46B34FE8}"/>
                </a:ext>
              </a:extLst>
            </p:cNvPr>
            <p:cNvCxnSpPr>
              <a:cxnSpLocks noChangeShapeType="1"/>
            </p:cNvCxnSpPr>
            <p:nvPr/>
          </p:nvCxnSpPr>
          <p:spPr bwMode="auto">
            <a:xfrm>
              <a:off x="14382" y="2639"/>
              <a:ext cx="13"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4" name="AutoShape 1127">
              <a:extLst>
                <a:ext uri="{FF2B5EF4-FFF2-40B4-BE49-F238E27FC236}">
                  <a16:creationId xmlns:a16="http://schemas.microsoft.com/office/drawing/2014/main" id="{C27460BC-0BF5-478F-9928-B2139F0E075D}"/>
                </a:ext>
              </a:extLst>
            </p:cNvPr>
            <p:cNvCxnSpPr>
              <a:cxnSpLocks noChangeShapeType="1"/>
            </p:cNvCxnSpPr>
            <p:nvPr/>
          </p:nvCxnSpPr>
          <p:spPr bwMode="auto">
            <a:xfrm>
              <a:off x="15096"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5" name="AutoShape 1128">
              <a:extLst>
                <a:ext uri="{FF2B5EF4-FFF2-40B4-BE49-F238E27FC236}">
                  <a16:creationId xmlns:a16="http://schemas.microsoft.com/office/drawing/2014/main" id="{BA24C4AD-FA99-4A30-A2FA-4567F74C0E12}"/>
                </a:ext>
              </a:extLst>
            </p:cNvPr>
            <p:cNvCxnSpPr>
              <a:cxnSpLocks noChangeShapeType="1"/>
            </p:cNvCxnSpPr>
            <p:nvPr/>
          </p:nvCxnSpPr>
          <p:spPr bwMode="auto">
            <a:xfrm>
              <a:off x="15600"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76" name="Rectangle 1120">
              <a:extLst>
                <a:ext uri="{FF2B5EF4-FFF2-40B4-BE49-F238E27FC236}">
                  <a16:creationId xmlns:a16="http://schemas.microsoft.com/office/drawing/2014/main" id="{5F6A1DEB-3CAE-4AC1-A378-27F84CF21457}"/>
                </a:ext>
              </a:extLst>
            </p:cNvPr>
            <p:cNvSpPr>
              <a:spLocks noChangeArrowheads="1"/>
            </p:cNvSpPr>
            <p:nvPr/>
          </p:nvSpPr>
          <p:spPr bwMode="auto">
            <a:xfrm>
              <a:off x="12617" y="2815"/>
              <a:ext cx="59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портфельные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77" name="AutoShape 1129">
              <a:extLst>
                <a:ext uri="{FF2B5EF4-FFF2-40B4-BE49-F238E27FC236}">
                  <a16:creationId xmlns:a16="http://schemas.microsoft.com/office/drawing/2014/main" id="{954526A5-EE2F-465E-BE18-CF9B3FF8ECB8}"/>
                </a:ext>
              </a:extLst>
            </p:cNvPr>
            <p:cNvSpPr>
              <a:spLocks/>
            </p:cNvSpPr>
            <p:nvPr/>
          </p:nvSpPr>
          <p:spPr bwMode="auto">
            <a:xfrm>
              <a:off x="6732" y="5744"/>
              <a:ext cx="247" cy="1023"/>
            </a:xfrm>
            <a:prstGeom prst="leftBrace">
              <a:avLst>
                <a:gd name="adj1" fmla="val 37678"/>
                <a:gd name="adj2" fmla="val 50000"/>
              </a:avLst>
            </a:prstGeom>
            <a:noFill/>
            <a:ln w="9525">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ru-RU" sz="900"/>
            </a:p>
          </p:txBody>
        </p:sp>
        <p:sp>
          <p:nvSpPr>
            <p:cNvPr id="78" name="Rectangle 1108">
              <a:extLst>
                <a:ext uri="{FF2B5EF4-FFF2-40B4-BE49-F238E27FC236}">
                  <a16:creationId xmlns:a16="http://schemas.microsoft.com/office/drawing/2014/main" id="{6129BCA2-F483-4E03-90D9-011475598311}"/>
                </a:ext>
              </a:extLst>
            </p:cNvPr>
            <p:cNvSpPr>
              <a:spLocks noChangeArrowheads="1"/>
            </p:cNvSpPr>
            <p:nvPr/>
          </p:nvSpPr>
          <p:spPr bwMode="auto">
            <a:xfrm>
              <a:off x="7062" y="6085"/>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производственные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79" name="AutoShape 1110">
              <a:extLst>
                <a:ext uri="{FF2B5EF4-FFF2-40B4-BE49-F238E27FC236}">
                  <a16:creationId xmlns:a16="http://schemas.microsoft.com/office/drawing/2014/main" id="{7FBDD84B-F363-470E-9D41-0A8C966CEE33}"/>
                </a:ext>
              </a:extLst>
            </p:cNvPr>
            <p:cNvCxnSpPr>
              <a:cxnSpLocks noChangeShapeType="1"/>
            </p:cNvCxnSpPr>
            <p:nvPr/>
          </p:nvCxnSpPr>
          <p:spPr bwMode="auto">
            <a:xfrm flipH="1">
              <a:off x="9424" y="6224"/>
              <a:ext cx="376"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80" name="Rectangle 1130">
              <a:extLst>
                <a:ext uri="{FF2B5EF4-FFF2-40B4-BE49-F238E27FC236}">
                  <a16:creationId xmlns:a16="http://schemas.microsoft.com/office/drawing/2014/main" id="{753D911B-043E-46F2-9249-1EE29D4577ED}"/>
                </a:ext>
              </a:extLst>
            </p:cNvPr>
            <p:cNvSpPr>
              <a:spLocks noChangeArrowheads="1"/>
            </p:cNvSpPr>
            <p:nvPr/>
          </p:nvSpPr>
          <p:spPr bwMode="auto">
            <a:xfrm>
              <a:off x="5522" y="6085"/>
              <a:ext cx="1184"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чистые</a:t>
              </a:r>
              <a:endParaRPr lang="ru-RU" sz="900">
                <a:effectLst/>
                <a:latin typeface="Times New Roman" panose="02020603050405020304" pitchFamily="18" charset="0"/>
                <a:ea typeface="Times New Roman" panose="02020603050405020304" pitchFamily="18" charset="0"/>
              </a:endParaRPr>
            </a:p>
          </p:txBody>
        </p:sp>
        <p:sp>
          <p:nvSpPr>
            <p:cNvPr id="81" name="Rectangle 1099">
              <a:extLst>
                <a:ext uri="{FF2B5EF4-FFF2-40B4-BE49-F238E27FC236}">
                  <a16:creationId xmlns:a16="http://schemas.microsoft.com/office/drawing/2014/main" id="{8A9A0071-A03F-4A33-A903-50DB2DF0CA7E}"/>
                </a:ext>
              </a:extLst>
            </p:cNvPr>
            <p:cNvSpPr>
              <a:spLocks noChangeArrowheads="1"/>
            </p:cNvSpPr>
            <p:nvPr/>
          </p:nvSpPr>
          <p:spPr bwMode="auto">
            <a:xfrm>
              <a:off x="1698" y="6607"/>
              <a:ext cx="2968" cy="458"/>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валютные ограничения</a:t>
              </a:r>
              <a:endParaRPr lang="ru-RU" sz="900">
                <a:effectLst/>
                <a:latin typeface="Times New Roman" panose="02020603050405020304" pitchFamily="18" charset="0"/>
                <a:ea typeface="Times New Roman" panose="02020603050405020304" pitchFamily="18" charset="0"/>
              </a:endParaRPr>
            </a:p>
          </p:txBody>
        </p:sp>
        <p:cxnSp>
          <p:nvCxnSpPr>
            <p:cNvPr id="82" name="AutoShape 1103">
              <a:extLst>
                <a:ext uri="{FF2B5EF4-FFF2-40B4-BE49-F238E27FC236}">
                  <a16:creationId xmlns:a16="http://schemas.microsoft.com/office/drawing/2014/main" id="{3D261739-D1BE-4354-8FCE-21CCFB85B2DE}"/>
                </a:ext>
              </a:extLst>
            </p:cNvPr>
            <p:cNvCxnSpPr>
              <a:cxnSpLocks noChangeShapeType="1"/>
            </p:cNvCxnSpPr>
            <p:nvPr/>
          </p:nvCxnSpPr>
          <p:spPr bwMode="auto">
            <a:xfrm flipH="1">
              <a:off x="4666" y="6874"/>
              <a:ext cx="50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83" name="Rectangle 1106">
              <a:extLst>
                <a:ext uri="{FF2B5EF4-FFF2-40B4-BE49-F238E27FC236}">
                  <a16:creationId xmlns:a16="http://schemas.microsoft.com/office/drawing/2014/main" id="{9DBD582B-FD1B-48AD-8D21-A778ECD5337B}"/>
                </a:ext>
              </a:extLst>
            </p:cNvPr>
            <p:cNvSpPr>
              <a:spLocks noChangeArrowheads="1"/>
            </p:cNvSpPr>
            <p:nvPr/>
          </p:nvSpPr>
          <p:spPr bwMode="auto">
            <a:xfrm>
              <a:off x="7062" y="6543"/>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торговые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84" name="AutoShape 1111">
              <a:extLst>
                <a:ext uri="{FF2B5EF4-FFF2-40B4-BE49-F238E27FC236}">
                  <a16:creationId xmlns:a16="http://schemas.microsoft.com/office/drawing/2014/main" id="{296FA18A-33FD-43EE-8E8E-5DB4FDF93DF1}"/>
                </a:ext>
              </a:extLst>
            </p:cNvPr>
            <p:cNvCxnSpPr>
              <a:cxnSpLocks noChangeShapeType="1"/>
            </p:cNvCxnSpPr>
            <p:nvPr/>
          </p:nvCxnSpPr>
          <p:spPr bwMode="auto">
            <a:xfrm flipH="1">
              <a:off x="9424" y="6671"/>
              <a:ext cx="376"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85" name="Rectangle 1131">
              <a:extLst>
                <a:ext uri="{FF2B5EF4-FFF2-40B4-BE49-F238E27FC236}">
                  <a16:creationId xmlns:a16="http://schemas.microsoft.com/office/drawing/2014/main" id="{95C56206-D374-4610-96B5-B19EF0068F27}"/>
                </a:ext>
              </a:extLst>
            </p:cNvPr>
            <p:cNvSpPr>
              <a:spLocks noChangeArrowheads="1"/>
            </p:cNvSpPr>
            <p:nvPr/>
          </p:nvSpPr>
          <p:spPr bwMode="auto">
            <a:xfrm>
              <a:off x="4852" y="6990"/>
              <a:ext cx="1679" cy="406"/>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спекулятивные</a:t>
              </a:r>
              <a:endParaRPr lang="ru-RU" sz="900" dirty="0">
                <a:effectLst/>
                <a:latin typeface="Times New Roman" panose="02020603050405020304" pitchFamily="18" charset="0"/>
                <a:ea typeface="Times New Roman" panose="02020603050405020304" pitchFamily="18" charset="0"/>
              </a:endParaRPr>
            </a:p>
          </p:txBody>
        </p:sp>
        <p:sp>
          <p:nvSpPr>
            <p:cNvPr id="86" name="Rectangle 1105">
              <a:extLst>
                <a:ext uri="{FF2B5EF4-FFF2-40B4-BE49-F238E27FC236}">
                  <a16:creationId xmlns:a16="http://schemas.microsoft.com/office/drawing/2014/main" id="{1DDFA0E6-48C3-4C4D-8857-1DC91E6AAE06}"/>
                </a:ext>
              </a:extLst>
            </p:cNvPr>
            <p:cNvSpPr>
              <a:spLocks noChangeArrowheads="1"/>
            </p:cNvSpPr>
            <p:nvPr/>
          </p:nvSpPr>
          <p:spPr bwMode="auto">
            <a:xfrm>
              <a:off x="7062" y="7065"/>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финансовые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87" name="AutoShape 1112">
              <a:extLst>
                <a:ext uri="{FF2B5EF4-FFF2-40B4-BE49-F238E27FC236}">
                  <a16:creationId xmlns:a16="http://schemas.microsoft.com/office/drawing/2014/main" id="{8CF1A296-90AC-4AD4-BFB7-56DBCF70ACE4}"/>
                </a:ext>
              </a:extLst>
            </p:cNvPr>
            <p:cNvCxnSpPr>
              <a:cxnSpLocks noChangeShapeType="1"/>
            </p:cNvCxnSpPr>
            <p:nvPr/>
          </p:nvCxnSpPr>
          <p:spPr bwMode="auto">
            <a:xfrm flipH="1">
              <a:off x="9424" y="7226"/>
              <a:ext cx="376"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88" name="AutoShape 1132">
              <a:extLst>
                <a:ext uri="{FF2B5EF4-FFF2-40B4-BE49-F238E27FC236}">
                  <a16:creationId xmlns:a16="http://schemas.microsoft.com/office/drawing/2014/main" id="{B87EC4A7-AF88-4A1D-9DB3-E1AFC935A877}"/>
                </a:ext>
              </a:extLst>
            </p:cNvPr>
            <p:cNvCxnSpPr>
              <a:cxnSpLocks noChangeShapeType="1"/>
            </p:cNvCxnSpPr>
            <p:nvPr/>
          </p:nvCxnSpPr>
          <p:spPr bwMode="auto">
            <a:xfrm>
              <a:off x="6531" y="7226"/>
              <a:ext cx="531" cy="1"/>
            </a:xfrm>
            <a:prstGeom prst="straightConnector1">
              <a:avLst/>
            </a:prstGeom>
            <a:noFill/>
            <a:ln w="9525">
              <a:solidFill>
                <a:srgbClr val="00206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89" name="AutoShape 1135">
              <a:extLst>
                <a:ext uri="{FF2B5EF4-FFF2-40B4-BE49-F238E27FC236}">
                  <a16:creationId xmlns:a16="http://schemas.microsoft.com/office/drawing/2014/main" id="{3828BD02-5B9C-49A9-AA48-A79911BDDDBC}"/>
                </a:ext>
              </a:extLst>
            </p:cNvPr>
            <p:cNvCxnSpPr>
              <a:cxnSpLocks noChangeShapeType="1"/>
            </p:cNvCxnSpPr>
            <p:nvPr/>
          </p:nvCxnSpPr>
          <p:spPr bwMode="auto">
            <a:xfrm>
              <a:off x="7258" y="7396"/>
              <a:ext cx="0" cy="20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90" name="AutoShape 1136">
              <a:extLst>
                <a:ext uri="{FF2B5EF4-FFF2-40B4-BE49-F238E27FC236}">
                  <a16:creationId xmlns:a16="http://schemas.microsoft.com/office/drawing/2014/main" id="{C48D87DB-7EFA-4782-AB5E-AB6564ECBD38}"/>
                </a:ext>
              </a:extLst>
            </p:cNvPr>
            <p:cNvCxnSpPr>
              <a:cxnSpLocks noChangeShapeType="1"/>
            </p:cNvCxnSpPr>
            <p:nvPr/>
          </p:nvCxnSpPr>
          <p:spPr bwMode="auto">
            <a:xfrm>
              <a:off x="8773" y="7396"/>
              <a:ext cx="0" cy="20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91" name="Rectangle 1133">
              <a:extLst>
                <a:ext uri="{FF2B5EF4-FFF2-40B4-BE49-F238E27FC236}">
                  <a16:creationId xmlns:a16="http://schemas.microsoft.com/office/drawing/2014/main" id="{F12C4B71-92D4-466C-9962-4E3FFABB6D24}"/>
                </a:ext>
              </a:extLst>
            </p:cNvPr>
            <p:cNvSpPr>
              <a:spLocks noChangeArrowheads="1"/>
            </p:cNvSpPr>
            <p:nvPr/>
          </p:nvSpPr>
          <p:spPr bwMode="auto">
            <a:xfrm>
              <a:off x="5519" y="7600"/>
              <a:ext cx="2238" cy="404"/>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инвестиционные</a:t>
              </a:r>
              <a:endParaRPr lang="ru-RU" sz="900" dirty="0">
                <a:effectLst/>
                <a:latin typeface="Times New Roman" panose="02020603050405020304" pitchFamily="18" charset="0"/>
                <a:ea typeface="Times New Roman" panose="02020603050405020304" pitchFamily="18" charset="0"/>
              </a:endParaRPr>
            </a:p>
            <a:p>
              <a:pPr marL="158115" algn="just">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 </a:t>
              </a:r>
              <a:endParaRPr lang="ru-RU" sz="900" dirty="0">
                <a:effectLst/>
                <a:latin typeface="Times New Roman" panose="02020603050405020304" pitchFamily="18" charset="0"/>
                <a:ea typeface="Times New Roman" panose="02020603050405020304" pitchFamily="18" charset="0"/>
              </a:endParaRPr>
            </a:p>
          </p:txBody>
        </p:sp>
        <p:sp>
          <p:nvSpPr>
            <p:cNvPr id="92" name="Rectangle 1134">
              <a:extLst>
                <a:ext uri="{FF2B5EF4-FFF2-40B4-BE49-F238E27FC236}">
                  <a16:creationId xmlns:a16="http://schemas.microsoft.com/office/drawing/2014/main" id="{57EAFAA3-4FBF-4567-8A7E-B9B27C1DEB5E}"/>
                </a:ext>
              </a:extLst>
            </p:cNvPr>
            <p:cNvSpPr>
              <a:spLocks noChangeArrowheads="1"/>
            </p:cNvSpPr>
            <p:nvPr/>
          </p:nvSpPr>
          <p:spPr bwMode="auto">
            <a:xfrm>
              <a:off x="7884" y="7600"/>
              <a:ext cx="5346" cy="404"/>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риски, связанные с покупательной способностью денег</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93" name="Rectangle 1137">
              <a:extLst>
                <a:ext uri="{FF2B5EF4-FFF2-40B4-BE49-F238E27FC236}">
                  <a16:creationId xmlns:a16="http://schemas.microsoft.com/office/drawing/2014/main" id="{46FCF23A-B9D1-498E-8E47-F1F01A53093A}"/>
                </a:ext>
              </a:extLst>
            </p:cNvPr>
            <p:cNvSpPr>
              <a:spLocks noChangeArrowheads="1"/>
            </p:cNvSpPr>
            <p:nvPr/>
          </p:nvSpPr>
          <p:spPr bwMode="auto">
            <a:xfrm>
              <a:off x="1698" y="7600"/>
              <a:ext cx="3091" cy="404"/>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упущенной выгоды</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94" name="AutoShape 1138">
              <a:extLst>
                <a:ext uri="{FF2B5EF4-FFF2-40B4-BE49-F238E27FC236}">
                  <a16:creationId xmlns:a16="http://schemas.microsoft.com/office/drawing/2014/main" id="{FF532B18-02B6-4D08-89EB-6B1B90497D7E}"/>
                </a:ext>
              </a:extLst>
            </p:cNvPr>
            <p:cNvCxnSpPr>
              <a:cxnSpLocks noChangeShapeType="1"/>
            </p:cNvCxnSpPr>
            <p:nvPr/>
          </p:nvCxnSpPr>
          <p:spPr bwMode="auto">
            <a:xfrm flipH="1">
              <a:off x="4789" y="7803"/>
              <a:ext cx="26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95" name="AutoShape 1149">
              <a:extLst>
                <a:ext uri="{FF2B5EF4-FFF2-40B4-BE49-F238E27FC236}">
                  <a16:creationId xmlns:a16="http://schemas.microsoft.com/office/drawing/2014/main" id="{D930C40F-BB9B-46F6-93CB-909122CCE300}"/>
                </a:ext>
              </a:extLst>
            </p:cNvPr>
            <p:cNvCxnSpPr>
              <a:cxnSpLocks noChangeShapeType="1"/>
            </p:cNvCxnSpPr>
            <p:nvPr/>
          </p:nvCxnSpPr>
          <p:spPr bwMode="auto">
            <a:xfrm flipV="1">
              <a:off x="10488" y="4410"/>
              <a:ext cx="0" cy="319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96" name="AutoShape 1150">
              <a:extLst>
                <a:ext uri="{FF2B5EF4-FFF2-40B4-BE49-F238E27FC236}">
                  <a16:creationId xmlns:a16="http://schemas.microsoft.com/office/drawing/2014/main" id="{050D7A17-B273-48C6-8163-F864AA6C67E1}"/>
                </a:ext>
              </a:extLst>
            </p:cNvPr>
            <p:cNvCxnSpPr>
              <a:cxnSpLocks noChangeShapeType="1"/>
            </p:cNvCxnSpPr>
            <p:nvPr/>
          </p:nvCxnSpPr>
          <p:spPr bwMode="auto">
            <a:xfrm flipV="1">
              <a:off x="10926" y="4410"/>
              <a:ext cx="0" cy="319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97" name="AutoShape 1151">
              <a:extLst>
                <a:ext uri="{FF2B5EF4-FFF2-40B4-BE49-F238E27FC236}">
                  <a16:creationId xmlns:a16="http://schemas.microsoft.com/office/drawing/2014/main" id="{F4A31FED-7918-429B-980A-849E9135EE4C}"/>
                </a:ext>
              </a:extLst>
            </p:cNvPr>
            <p:cNvCxnSpPr>
              <a:cxnSpLocks noChangeShapeType="1"/>
            </p:cNvCxnSpPr>
            <p:nvPr/>
          </p:nvCxnSpPr>
          <p:spPr bwMode="auto">
            <a:xfrm>
              <a:off x="11164" y="4410"/>
              <a:ext cx="0" cy="1951"/>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98" name="Rectangle 1152">
              <a:extLst>
                <a:ext uri="{FF2B5EF4-FFF2-40B4-BE49-F238E27FC236}">
                  <a16:creationId xmlns:a16="http://schemas.microsoft.com/office/drawing/2014/main" id="{AB54299C-0865-4AF5-A4E7-9D915C05B256}"/>
                </a:ext>
              </a:extLst>
            </p:cNvPr>
            <p:cNvSpPr>
              <a:spLocks noChangeArrowheads="1"/>
            </p:cNvSpPr>
            <p:nvPr/>
          </p:nvSpPr>
          <p:spPr bwMode="auto">
            <a:xfrm>
              <a:off x="11489" y="4783"/>
              <a:ext cx="1867"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операционные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99" name="Rectangle 1153">
              <a:extLst>
                <a:ext uri="{FF2B5EF4-FFF2-40B4-BE49-F238E27FC236}">
                  <a16:creationId xmlns:a16="http://schemas.microsoft.com/office/drawing/2014/main" id="{AF38ED4C-FD6A-4E8F-84BA-9D497A095856}"/>
                </a:ext>
              </a:extLst>
            </p:cNvPr>
            <p:cNvSpPr>
              <a:spLocks noChangeArrowheads="1"/>
            </p:cNvSpPr>
            <p:nvPr/>
          </p:nvSpPr>
          <p:spPr bwMode="auto">
            <a:xfrm>
              <a:off x="11489" y="5541"/>
              <a:ext cx="1867"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трансляционные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00" name="AutoShape 1155">
              <a:extLst>
                <a:ext uri="{FF2B5EF4-FFF2-40B4-BE49-F238E27FC236}">
                  <a16:creationId xmlns:a16="http://schemas.microsoft.com/office/drawing/2014/main" id="{C8489EDB-ADDA-430C-A1F2-26E418DE3B8D}"/>
                </a:ext>
              </a:extLst>
            </p:cNvPr>
            <p:cNvCxnSpPr>
              <a:cxnSpLocks noChangeShapeType="1"/>
            </p:cNvCxnSpPr>
            <p:nvPr/>
          </p:nvCxnSpPr>
          <p:spPr bwMode="auto">
            <a:xfrm>
              <a:off x="11164" y="4954"/>
              <a:ext cx="32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01" name="AutoShape 1156">
              <a:extLst>
                <a:ext uri="{FF2B5EF4-FFF2-40B4-BE49-F238E27FC236}">
                  <a16:creationId xmlns:a16="http://schemas.microsoft.com/office/drawing/2014/main" id="{6F05BE9D-4C16-4C5B-A819-994A4B9478AF}"/>
                </a:ext>
              </a:extLst>
            </p:cNvPr>
            <p:cNvCxnSpPr>
              <a:cxnSpLocks noChangeShapeType="1"/>
            </p:cNvCxnSpPr>
            <p:nvPr/>
          </p:nvCxnSpPr>
          <p:spPr bwMode="auto">
            <a:xfrm>
              <a:off x="11164" y="5626"/>
              <a:ext cx="32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02" name="Rectangle 1154">
              <a:extLst>
                <a:ext uri="{FF2B5EF4-FFF2-40B4-BE49-F238E27FC236}">
                  <a16:creationId xmlns:a16="http://schemas.microsoft.com/office/drawing/2014/main" id="{9605EA57-7E8D-419A-A929-BE49D72DF18A}"/>
                </a:ext>
              </a:extLst>
            </p:cNvPr>
            <p:cNvSpPr>
              <a:spLocks noChangeArrowheads="1"/>
            </p:cNvSpPr>
            <p:nvPr/>
          </p:nvSpPr>
          <p:spPr bwMode="auto">
            <a:xfrm>
              <a:off x="11489" y="6213"/>
              <a:ext cx="1867" cy="33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экономические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03" name="AutoShape 1157">
              <a:extLst>
                <a:ext uri="{FF2B5EF4-FFF2-40B4-BE49-F238E27FC236}">
                  <a16:creationId xmlns:a16="http://schemas.microsoft.com/office/drawing/2014/main" id="{FE4AAFDA-24F7-4027-8DF4-35F24D76F450}"/>
                </a:ext>
              </a:extLst>
            </p:cNvPr>
            <p:cNvCxnSpPr>
              <a:cxnSpLocks noChangeShapeType="1"/>
            </p:cNvCxnSpPr>
            <p:nvPr/>
          </p:nvCxnSpPr>
          <p:spPr bwMode="auto">
            <a:xfrm>
              <a:off x="11164" y="6362"/>
              <a:ext cx="32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04" name="AutoShape 1140">
              <a:extLst>
                <a:ext uri="{FF2B5EF4-FFF2-40B4-BE49-F238E27FC236}">
                  <a16:creationId xmlns:a16="http://schemas.microsoft.com/office/drawing/2014/main" id="{358778C1-82D2-4400-884D-630FDB72E840}"/>
                </a:ext>
              </a:extLst>
            </p:cNvPr>
            <p:cNvCxnSpPr>
              <a:cxnSpLocks noChangeShapeType="1"/>
            </p:cNvCxnSpPr>
            <p:nvPr/>
          </p:nvCxnSpPr>
          <p:spPr bwMode="auto">
            <a:xfrm>
              <a:off x="5054" y="7803"/>
              <a:ext cx="0" cy="543"/>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105" name="AutoShape 1144">
              <a:extLst>
                <a:ext uri="{FF2B5EF4-FFF2-40B4-BE49-F238E27FC236}">
                  <a16:creationId xmlns:a16="http://schemas.microsoft.com/office/drawing/2014/main" id="{D6DC291A-8421-43B7-940D-E26EDF0335C0}"/>
                </a:ext>
              </a:extLst>
            </p:cNvPr>
            <p:cNvCxnSpPr>
              <a:cxnSpLocks noChangeShapeType="1"/>
            </p:cNvCxnSpPr>
            <p:nvPr/>
          </p:nvCxnSpPr>
          <p:spPr bwMode="auto">
            <a:xfrm flipH="1">
              <a:off x="5054" y="7866"/>
              <a:ext cx="465" cy="0"/>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106" name="Rectangle 1139">
              <a:extLst>
                <a:ext uri="{FF2B5EF4-FFF2-40B4-BE49-F238E27FC236}">
                  <a16:creationId xmlns:a16="http://schemas.microsoft.com/office/drawing/2014/main" id="{D153D412-0D1C-4F67-9E80-D6AC8E3A3A1C}"/>
                </a:ext>
              </a:extLst>
            </p:cNvPr>
            <p:cNvSpPr>
              <a:spLocks noChangeArrowheads="1"/>
            </p:cNvSpPr>
            <p:nvPr/>
          </p:nvSpPr>
          <p:spPr bwMode="auto">
            <a:xfrm>
              <a:off x="1698" y="8155"/>
              <a:ext cx="3091" cy="403"/>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снижения доходности</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107" name="Rectangle 1141">
              <a:extLst>
                <a:ext uri="{FF2B5EF4-FFF2-40B4-BE49-F238E27FC236}">
                  <a16:creationId xmlns:a16="http://schemas.microsoft.com/office/drawing/2014/main" id="{0B8E732C-3761-4DA8-825F-BB5E69A349D7}"/>
                </a:ext>
              </a:extLst>
            </p:cNvPr>
            <p:cNvSpPr>
              <a:spLocks noChangeArrowheads="1"/>
            </p:cNvSpPr>
            <p:nvPr/>
          </p:nvSpPr>
          <p:spPr bwMode="auto">
            <a:xfrm>
              <a:off x="5167" y="8155"/>
              <a:ext cx="4858" cy="403"/>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прямых финансовых потерь</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08" name="AutoShape 1143">
              <a:extLst>
                <a:ext uri="{FF2B5EF4-FFF2-40B4-BE49-F238E27FC236}">
                  <a16:creationId xmlns:a16="http://schemas.microsoft.com/office/drawing/2014/main" id="{6760A5FA-70C2-4292-8892-56A570A4590C}"/>
                </a:ext>
              </a:extLst>
            </p:cNvPr>
            <p:cNvCxnSpPr>
              <a:cxnSpLocks noChangeShapeType="1"/>
            </p:cNvCxnSpPr>
            <p:nvPr/>
          </p:nvCxnSpPr>
          <p:spPr bwMode="auto">
            <a:xfrm flipH="1">
              <a:off x="4789" y="8346"/>
              <a:ext cx="26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09" name="AutoShape 1145">
              <a:extLst>
                <a:ext uri="{FF2B5EF4-FFF2-40B4-BE49-F238E27FC236}">
                  <a16:creationId xmlns:a16="http://schemas.microsoft.com/office/drawing/2014/main" id="{9D27D70F-9715-487D-987A-4330E87BFAEB}"/>
                </a:ext>
              </a:extLst>
            </p:cNvPr>
            <p:cNvCxnSpPr>
              <a:cxnSpLocks noChangeShapeType="1"/>
            </p:cNvCxnSpPr>
            <p:nvPr/>
          </p:nvCxnSpPr>
          <p:spPr bwMode="auto">
            <a:xfrm>
              <a:off x="6732" y="8004"/>
              <a:ext cx="0" cy="15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10" name="Rectangle 1142">
              <a:extLst>
                <a:ext uri="{FF2B5EF4-FFF2-40B4-BE49-F238E27FC236}">
                  <a16:creationId xmlns:a16="http://schemas.microsoft.com/office/drawing/2014/main" id="{47876537-0667-4BCE-8C10-8C1D98B319A4}"/>
                </a:ext>
              </a:extLst>
            </p:cNvPr>
            <p:cNvSpPr>
              <a:spLocks noChangeArrowheads="1"/>
            </p:cNvSpPr>
            <p:nvPr/>
          </p:nvSpPr>
          <p:spPr bwMode="auto">
            <a:xfrm>
              <a:off x="5519" y="8719"/>
              <a:ext cx="1327"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биржевые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111" name="Rectangle 1146">
              <a:extLst>
                <a:ext uri="{FF2B5EF4-FFF2-40B4-BE49-F238E27FC236}">
                  <a16:creationId xmlns:a16="http://schemas.microsoft.com/office/drawing/2014/main" id="{1EE9510F-A7D5-446E-BC22-9E2948DB9B18}"/>
                </a:ext>
              </a:extLst>
            </p:cNvPr>
            <p:cNvSpPr>
              <a:spLocks noChangeArrowheads="1"/>
            </p:cNvSpPr>
            <p:nvPr/>
          </p:nvSpPr>
          <p:spPr bwMode="auto">
            <a:xfrm>
              <a:off x="7062" y="8719"/>
              <a:ext cx="1711"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банкротства</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12" name="AutoShape 1147">
              <a:extLst>
                <a:ext uri="{FF2B5EF4-FFF2-40B4-BE49-F238E27FC236}">
                  <a16:creationId xmlns:a16="http://schemas.microsoft.com/office/drawing/2014/main" id="{6BAC988F-C1E1-41FE-8244-543234BBE417}"/>
                </a:ext>
              </a:extLst>
            </p:cNvPr>
            <p:cNvCxnSpPr>
              <a:cxnSpLocks noChangeShapeType="1"/>
            </p:cNvCxnSpPr>
            <p:nvPr/>
          </p:nvCxnSpPr>
          <p:spPr bwMode="auto">
            <a:xfrm>
              <a:off x="6250"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13" name="AutoShape 1148">
              <a:extLst>
                <a:ext uri="{FF2B5EF4-FFF2-40B4-BE49-F238E27FC236}">
                  <a16:creationId xmlns:a16="http://schemas.microsoft.com/office/drawing/2014/main" id="{2152CE7E-0D28-4B07-9740-06D2FE641B60}"/>
                </a:ext>
              </a:extLst>
            </p:cNvPr>
            <p:cNvCxnSpPr>
              <a:cxnSpLocks noChangeShapeType="1"/>
            </p:cNvCxnSpPr>
            <p:nvPr/>
          </p:nvCxnSpPr>
          <p:spPr bwMode="auto">
            <a:xfrm>
              <a:off x="7884"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14" name="Rectangle 1158">
              <a:extLst>
                <a:ext uri="{FF2B5EF4-FFF2-40B4-BE49-F238E27FC236}">
                  <a16:creationId xmlns:a16="http://schemas.microsoft.com/office/drawing/2014/main" id="{25E2AE21-D431-4E07-8073-4BDD6116C6A9}"/>
                </a:ext>
              </a:extLst>
            </p:cNvPr>
            <p:cNvSpPr>
              <a:spLocks noChangeArrowheads="1"/>
            </p:cNvSpPr>
            <p:nvPr/>
          </p:nvSpPr>
          <p:spPr bwMode="auto">
            <a:xfrm>
              <a:off x="1679" y="8719"/>
              <a:ext cx="1567"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just">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процентные</a:t>
              </a:r>
              <a:endParaRPr lang="ru-RU" sz="900" dirty="0">
                <a:effectLst/>
                <a:latin typeface="Times New Roman" panose="02020603050405020304" pitchFamily="18" charset="0"/>
                <a:ea typeface="Times New Roman" panose="02020603050405020304" pitchFamily="18" charset="0"/>
              </a:endParaRPr>
            </a:p>
          </p:txBody>
        </p:sp>
        <p:sp>
          <p:nvSpPr>
            <p:cNvPr id="115" name="Rectangle 1159">
              <a:extLst>
                <a:ext uri="{FF2B5EF4-FFF2-40B4-BE49-F238E27FC236}">
                  <a16:creationId xmlns:a16="http://schemas.microsoft.com/office/drawing/2014/main" id="{ED6E0CAE-FC8E-40DB-B3D7-0431C196E475}"/>
                </a:ext>
              </a:extLst>
            </p:cNvPr>
            <p:cNvSpPr>
              <a:spLocks noChangeArrowheads="1"/>
            </p:cNvSpPr>
            <p:nvPr/>
          </p:nvSpPr>
          <p:spPr bwMode="auto">
            <a:xfrm>
              <a:off x="3343" y="8719"/>
              <a:ext cx="1999"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кредитные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116" name="Rectangle 1160">
              <a:extLst>
                <a:ext uri="{FF2B5EF4-FFF2-40B4-BE49-F238E27FC236}">
                  <a16:creationId xmlns:a16="http://schemas.microsoft.com/office/drawing/2014/main" id="{ADAA666F-3BED-41EF-90F2-FF14BD2C3DAD}"/>
                </a:ext>
              </a:extLst>
            </p:cNvPr>
            <p:cNvSpPr>
              <a:spLocks noChangeArrowheads="1"/>
            </p:cNvSpPr>
            <p:nvPr/>
          </p:nvSpPr>
          <p:spPr bwMode="auto">
            <a:xfrm>
              <a:off x="9106" y="8719"/>
              <a:ext cx="1711"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селективные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17" name="AutoShape 1161">
              <a:extLst>
                <a:ext uri="{FF2B5EF4-FFF2-40B4-BE49-F238E27FC236}">
                  <a16:creationId xmlns:a16="http://schemas.microsoft.com/office/drawing/2014/main" id="{958018E3-BFEB-4483-B133-44E336CEAC8D}"/>
                </a:ext>
              </a:extLst>
            </p:cNvPr>
            <p:cNvCxnSpPr>
              <a:cxnSpLocks noChangeShapeType="1"/>
            </p:cNvCxnSpPr>
            <p:nvPr/>
          </p:nvCxnSpPr>
          <p:spPr bwMode="auto">
            <a:xfrm>
              <a:off x="9724"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18" name="AutoShape 1162">
              <a:extLst>
                <a:ext uri="{FF2B5EF4-FFF2-40B4-BE49-F238E27FC236}">
                  <a16:creationId xmlns:a16="http://schemas.microsoft.com/office/drawing/2014/main" id="{AACA5FCD-795A-4D22-8207-E178ABE27C71}"/>
                </a:ext>
              </a:extLst>
            </p:cNvPr>
            <p:cNvCxnSpPr>
              <a:cxnSpLocks noChangeShapeType="1"/>
            </p:cNvCxnSpPr>
            <p:nvPr/>
          </p:nvCxnSpPr>
          <p:spPr bwMode="auto">
            <a:xfrm>
              <a:off x="5254"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19" name="AutoShape 1163">
              <a:extLst>
                <a:ext uri="{FF2B5EF4-FFF2-40B4-BE49-F238E27FC236}">
                  <a16:creationId xmlns:a16="http://schemas.microsoft.com/office/drawing/2014/main" id="{172B3925-B2F6-4368-A062-1685145E7892}"/>
                </a:ext>
              </a:extLst>
            </p:cNvPr>
            <p:cNvCxnSpPr>
              <a:cxnSpLocks noChangeShapeType="1"/>
            </p:cNvCxnSpPr>
            <p:nvPr/>
          </p:nvCxnSpPr>
          <p:spPr bwMode="auto">
            <a:xfrm>
              <a:off x="2499"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20" name="AutoShape 1164">
              <a:extLst>
                <a:ext uri="{FF2B5EF4-FFF2-40B4-BE49-F238E27FC236}">
                  <a16:creationId xmlns:a16="http://schemas.microsoft.com/office/drawing/2014/main" id="{67ED832E-E66A-4D69-9AD0-96ABD39560FE}"/>
                </a:ext>
              </a:extLst>
            </p:cNvPr>
            <p:cNvCxnSpPr>
              <a:cxnSpLocks noChangeShapeType="1"/>
            </p:cNvCxnSpPr>
            <p:nvPr/>
          </p:nvCxnSpPr>
          <p:spPr bwMode="auto">
            <a:xfrm>
              <a:off x="4077"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21" name="Rectangle 55">
              <a:extLst>
                <a:ext uri="{FF2B5EF4-FFF2-40B4-BE49-F238E27FC236}">
                  <a16:creationId xmlns:a16="http://schemas.microsoft.com/office/drawing/2014/main" id="{6B94559C-D5F1-4DC1-BD68-619EFA0E5312}"/>
                </a:ext>
              </a:extLst>
            </p:cNvPr>
            <p:cNvSpPr>
              <a:spLocks noChangeArrowheads="1"/>
            </p:cNvSpPr>
            <p:nvPr/>
          </p:nvSpPr>
          <p:spPr bwMode="auto">
            <a:xfrm>
              <a:off x="1134" y="9825"/>
              <a:ext cx="15088" cy="363"/>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a:solidFill>
                    <a:srgbClr val="002060"/>
                  </a:solidFill>
                  <a:effectLst/>
                  <a:latin typeface="Times New Roman" panose="02020603050405020304" pitchFamily="18" charset="0"/>
                  <a:ea typeface="Times New Roman" panose="02020603050405020304" pitchFamily="18" charset="0"/>
                </a:rPr>
                <a:t>Виды рисков в зависимости от</a:t>
              </a:r>
              <a:endParaRPr lang="ru-RU" sz="900">
                <a:effectLst/>
                <a:latin typeface="Times New Roman" panose="02020603050405020304" pitchFamily="18" charset="0"/>
                <a:ea typeface="Times New Roman" panose="02020603050405020304" pitchFamily="18" charset="0"/>
              </a:endParaRPr>
            </a:p>
          </p:txBody>
        </p:sp>
        <p:sp>
          <p:nvSpPr>
            <p:cNvPr id="122" name="Rectangle 1158">
              <a:extLst>
                <a:ext uri="{FF2B5EF4-FFF2-40B4-BE49-F238E27FC236}">
                  <a16:creationId xmlns:a16="http://schemas.microsoft.com/office/drawing/2014/main" id="{C2F41F2B-9E21-4F36-905B-0211C9A5BE92}"/>
                </a:ext>
              </a:extLst>
            </p:cNvPr>
            <p:cNvSpPr>
              <a:spLocks noChangeArrowheads="1"/>
            </p:cNvSpPr>
            <p:nvPr/>
          </p:nvSpPr>
          <p:spPr bwMode="auto">
            <a:xfrm>
              <a:off x="13006" y="9162"/>
              <a:ext cx="3216"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по степени допустимости</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123" name="Rectangle 1119">
              <a:extLst>
                <a:ext uri="{FF2B5EF4-FFF2-40B4-BE49-F238E27FC236}">
                  <a16:creationId xmlns:a16="http://schemas.microsoft.com/office/drawing/2014/main" id="{44354DF8-2640-4A01-8119-B15299D8D69D}"/>
                </a:ext>
              </a:extLst>
            </p:cNvPr>
            <p:cNvSpPr>
              <a:spLocks noChangeArrowheads="1"/>
            </p:cNvSpPr>
            <p:nvPr/>
          </p:nvSpPr>
          <p:spPr bwMode="auto">
            <a:xfrm>
              <a:off x="14609" y="7320"/>
              <a:ext cx="70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предельно</a:t>
              </a:r>
              <a:endParaRPr lang="ru-RU" sz="900" dirty="0">
                <a:effectLst/>
                <a:latin typeface="Times New Roman" panose="02020603050405020304" pitchFamily="18" charset="0"/>
                <a:ea typeface="Times New Roman" panose="02020603050405020304" pitchFamily="18" charset="0"/>
              </a:endParaRPr>
            </a:p>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допустимый</a:t>
              </a:r>
              <a:endParaRPr lang="ru-RU" sz="900" dirty="0">
                <a:effectLst/>
                <a:latin typeface="Times New Roman" panose="02020603050405020304" pitchFamily="18" charset="0"/>
                <a:ea typeface="Times New Roman" panose="02020603050405020304" pitchFamily="18" charset="0"/>
              </a:endParaRPr>
            </a:p>
            <a:p>
              <a:pPr marL="158115" algn="ctr">
                <a:spcAft>
                  <a:spcPts val="0"/>
                </a:spcAft>
              </a:pPr>
              <a:endParaRPr lang="ru-RU" sz="900" dirty="0">
                <a:effectLst/>
                <a:latin typeface="Times New Roman" panose="02020603050405020304" pitchFamily="18" charset="0"/>
                <a:ea typeface="Times New Roman" panose="02020603050405020304" pitchFamily="18" charset="0"/>
              </a:endParaRPr>
            </a:p>
          </p:txBody>
        </p:sp>
        <p:sp>
          <p:nvSpPr>
            <p:cNvPr id="124" name="Rectangle 1119">
              <a:extLst>
                <a:ext uri="{FF2B5EF4-FFF2-40B4-BE49-F238E27FC236}">
                  <a16:creationId xmlns:a16="http://schemas.microsoft.com/office/drawing/2014/main" id="{983A3C3B-F244-44F0-AEB4-B2E4A25DD3ED}"/>
                </a:ext>
              </a:extLst>
            </p:cNvPr>
            <p:cNvSpPr>
              <a:spLocks noChangeArrowheads="1"/>
            </p:cNvSpPr>
            <p:nvPr/>
          </p:nvSpPr>
          <p:spPr bwMode="auto">
            <a:xfrm>
              <a:off x="15393" y="7320"/>
              <a:ext cx="530"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чрезмерный</a:t>
              </a:r>
              <a:endParaRPr lang="ru-RU" sz="900">
                <a:effectLst/>
                <a:latin typeface="Times New Roman" panose="02020603050405020304" pitchFamily="18" charset="0"/>
                <a:ea typeface="Times New Roman" panose="02020603050405020304" pitchFamily="18" charset="0"/>
              </a:endParaRPr>
            </a:p>
          </p:txBody>
        </p:sp>
        <p:sp>
          <p:nvSpPr>
            <p:cNvPr id="125" name="Rectangle 1119">
              <a:extLst>
                <a:ext uri="{FF2B5EF4-FFF2-40B4-BE49-F238E27FC236}">
                  <a16:creationId xmlns:a16="http://schemas.microsoft.com/office/drawing/2014/main" id="{0CA00D1A-6B24-40B2-9E9D-3B0D1D5617DD}"/>
                </a:ext>
              </a:extLst>
            </p:cNvPr>
            <p:cNvSpPr>
              <a:spLocks noChangeArrowheads="1"/>
            </p:cNvSpPr>
            <p:nvPr/>
          </p:nvSpPr>
          <p:spPr bwMode="auto">
            <a:xfrm>
              <a:off x="14013" y="7320"/>
              <a:ext cx="515"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приемлемый</a:t>
              </a:r>
              <a:endParaRPr lang="ru-RU" sz="900" dirty="0">
                <a:effectLst/>
                <a:latin typeface="Times New Roman" panose="02020603050405020304" pitchFamily="18" charset="0"/>
                <a:ea typeface="Times New Roman" panose="02020603050405020304" pitchFamily="18" charset="0"/>
              </a:endParaRPr>
            </a:p>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 </a:t>
              </a:r>
              <a:endParaRPr lang="ru-RU" sz="900" dirty="0">
                <a:effectLst/>
                <a:latin typeface="Times New Roman" panose="02020603050405020304" pitchFamily="18" charset="0"/>
                <a:ea typeface="Times New Roman" panose="02020603050405020304" pitchFamily="18" charset="0"/>
              </a:endParaRPr>
            </a:p>
          </p:txBody>
        </p:sp>
        <p:sp>
          <p:nvSpPr>
            <p:cNvPr id="126" name="Rectangle 1119">
              <a:extLst>
                <a:ext uri="{FF2B5EF4-FFF2-40B4-BE49-F238E27FC236}">
                  <a16:creationId xmlns:a16="http://schemas.microsoft.com/office/drawing/2014/main" id="{FB5CD1F4-B130-4CD5-84FA-8151620E2208}"/>
                </a:ext>
              </a:extLst>
            </p:cNvPr>
            <p:cNvSpPr>
              <a:spLocks noChangeArrowheads="1"/>
            </p:cNvSpPr>
            <p:nvPr/>
          </p:nvSpPr>
          <p:spPr bwMode="auto">
            <a:xfrm>
              <a:off x="13460" y="7320"/>
              <a:ext cx="473"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пренебрежимый</a:t>
              </a:r>
              <a:endParaRPr lang="ru-RU" sz="900">
                <a:effectLst/>
                <a:latin typeface="Times New Roman" panose="02020603050405020304" pitchFamily="18" charset="0"/>
                <a:ea typeface="Times New Roman" panose="02020603050405020304" pitchFamily="18" charset="0"/>
              </a:endParaRPr>
            </a:p>
          </p:txBody>
        </p:sp>
        <p:cxnSp>
          <p:nvCxnSpPr>
            <p:cNvPr id="127" name="AutoShape 419">
              <a:extLst>
                <a:ext uri="{FF2B5EF4-FFF2-40B4-BE49-F238E27FC236}">
                  <a16:creationId xmlns:a16="http://schemas.microsoft.com/office/drawing/2014/main" id="{95E1B7F5-98B9-45A1-A939-272A3232E2EC}"/>
                </a:ext>
              </a:extLst>
            </p:cNvPr>
            <p:cNvCxnSpPr>
              <a:cxnSpLocks noChangeShapeType="1"/>
            </p:cNvCxnSpPr>
            <p:nvPr/>
          </p:nvCxnSpPr>
          <p:spPr bwMode="auto">
            <a:xfrm flipV="1">
              <a:off x="13669" y="8894"/>
              <a:ext cx="0" cy="247"/>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28" name="AutoShape 420">
              <a:extLst>
                <a:ext uri="{FF2B5EF4-FFF2-40B4-BE49-F238E27FC236}">
                  <a16:creationId xmlns:a16="http://schemas.microsoft.com/office/drawing/2014/main" id="{60E57EA1-FD58-4A71-92FD-82401BA68AF6}"/>
                </a:ext>
              </a:extLst>
            </p:cNvPr>
            <p:cNvCxnSpPr>
              <a:cxnSpLocks noChangeShapeType="1"/>
            </p:cNvCxnSpPr>
            <p:nvPr/>
          </p:nvCxnSpPr>
          <p:spPr bwMode="auto">
            <a:xfrm flipV="1">
              <a:off x="14265" y="8915"/>
              <a:ext cx="0" cy="247"/>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29" name="AutoShape 421">
              <a:extLst>
                <a:ext uri="{FF2B5EF4-FFF2-40B4-BE49-F238E27FC236}">
                  <a16:creationId xmlns:a16="http://schemas.microsoft.com/office/drawing/2014/main" id="{2241670A-8E29-406C-8B60-91C9F068BF6A}"/>
                </a:ext>
              </a:extLst>
            </p:cNvPr>
            <p:cNvCxnSpPr>
              <a:cxnSpLocks noChangeShapeType="1"/>
            </p:cNvCxnSpPr>
            <p:nvPr/>
          </p:nvCxnSpPr>
          <p:spPr bwMode="auto">
            <a:xfrm flipV="1">
              <a:off x="14978" y="8915"/>
              <a:ext cx="0" cy="247"/>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30" name="AutoShape 422">
              <a:extLst>
                <a:ext uri="{FF2B5EF4-FFF2-40B4-BE49-F238E27FC236}">
                  <a16:creationId xmlns:a16="http://schemas.microsoft.com/office/drawing/2014/main" id="{70DBBD13-24C0-4756-84B9-B85179F04CE6}"/>
                </a:ext>
              </a:extLst>
            </p:cNvPr>
            <p:cNvCxnSpPr>
              <a:cxnSpLocks noChangeShapeType="1"/>
            </p:cNvCxnSpPr>
            <p:nvPr/>
          </p:nvCxnSpPr>
          <p:spPr bwMode="auto">
            <a:xfrm flipV="1">
              <a:off x="15600" y="8915"/>
              <a:ext cx="0" cy="247"/>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31" name="AutoShape 423">
              <a:extLst>
                <a:ext uri="{FF2B5EF4-FFF2-40B4-BE49-F238E27FC236}">
                  <a16:creationId xmlns:a16="http://schemas.microsoft.com/office/drawing/2014/main" id="{A08C5FF0-A387-4E95-9A33-19E5821B72C8}"/>
                </a:ext>
              </a:extLst>
            </p:cNvPr>
            <p:cNvCxnSpPr>
              <a:cxnSpLocks noChangeShapeType="1"/>
            </p:cNvCxnSpPr>
            <p:nvPr/>
          </p:nvCxnSpPr>
          <p:spPr bwMode="auto">
            <a:xfrm flipV="1">
              <a:off x="14529" y="9502"/>
              <a:ext cx="0" cy="323"/>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32" name="Rectangle 1158">
              <a:extLst>
                <a:ext uri="{FF2B5EF4-FFF2-40B4-BE49-F238E27FC236}">
                  <a16:creationId xmlns:a16="http://schemas.microsoft.com/office/drawing/2014/main" id="{58AD3A83-7235-4802-94C5-F40FD2DB6538}"/>
                </a:ext>
              </a:extLst>
            </p:cNvPr>
            <p:cNvSpPr>
              <a:spLocks noChangeArrowheads="1"/>
            </p:cNvSpPr>
            <p:nvPr/>
          </p:nvSpPr>
          <p:spPr bwMode="auto">
            <a:xfrm>
              <a:off x="2548" y="9240"/>
              <a:ext cx="2706"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по длительности воздействия</a:t>
              </a:r>
              <a:endParaRPr lang="ru-RU" sz="900">
                <a:effectLst/>
                <a:latin typeface="Times New Roman" panose="02020603050405020304" pitchFamily="18" charset="0"/>
                <a:ea typeface="Times New Roman" panose="02020603050405020304" pitchFamily="18" charset="0"/>
              </a:endParaRPr>
            </a:p>
          </p:txBody>
        </p:sp>
        <p:cxnSp>
          <p:nvCxnSpPr>
            <p:cNvPr id="133" name="AutoShape 426">
              <a:extLst>
                <a:ext uri="{FF2B5EF4-FFF2-40B4-BE49-F238E27FC236}">
                  <a16:creationId xmlns:a16="http://schemas.microsoft.com/office/drawing/2014/main" id="{53286BD6-3E02-4037-94D0-586B4FB38D69}"/>
                </a:ext>
              </a:extLst>
            </p:cNvPr>
            <p:cNvCxnSpPr>
              <a:cxnSpLocks noChangeShapeType="1"/>
            </p:cNvCxnSpPr>
            <p:nvPr/>
          </p:nvCxnSpPr>
          <p:spPr bwMode="auto">
            <a:xfrm>
              <a:off x="10163" y="2639"/>
              <a:ext cx="0" cy="4128"/>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134" name="Rectangle 1158">
              <a:extLst>
                <a:ext uri="{FF2B5EF4-FFF2-40B4-BE49-F238E27FC236}">
                  <a16:creationId xmlns:a16="http://schemas.microsoft.com/office/drawing/2014/main" id="{AB72D253-A7FB-43DC-99F8-E8D13D9BB7BE}"/>
                </a:ext>
              </a:extLst>
            </p:cNvPr>
            <p:cNvSpPr>
              <a:spLocks noChangeArrowheads="1"/>
            </p:cNvSpPr>
            <p:nvPr/>
          </p:nvSpPr>
          <p:spPr bwMode="auto">
            <a:xfrm>
              <a:off x="13337" y="6671"/>
              <a:ext cx="2497"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dirty="0">
                  <a:solidFill>
                    <a:srgbClr val="002060"/>
                  </a:solidFill>
                  <a:effectLst/>
                  <a:latin typeface="Times New Roman" panose="02020603050405020304" pitchFamily="18" charset="0"/>
                  <a:ea typeface="Times New Roman" panose="02020603050405020304" pitchFamily="18" charset="0"/>
                </a:rPr>
                <a:t>по масштабу последствий</a:t>
              </a:r>
              <a:endParaRPr lang="ru-RU" sz="900" b="1" dirty="0">
                <a:effectLst/>
                <a:latin typeface="Times New Roman" panose="02020603050405020304" pitchFamily="18" charset="0"/>
                <a:ea typeface="Times New Roman" panose="02020603050405020304" pitchFamily="18" charset="0"/>
              </a:endParaRPr>
            </a:p>
          </p:txBody>
        </p:sp>
        <p:cxnSp>
          <p:nvCxnSpPr>
            <p:cNvPr id="135" name="AutoShape 429">
              <a:extLst>
                <a:ext uri="{FF2B5EF4-FFF2-40B4-BE49-F238E27FC236}">
                  <a16:creationId xmlns:a16="http://schemas.microsoft.com/office/drawing/2014/main" id="{713A70C2-DE64-4868-9305-49EA00B6FD10}"/>
                </a:ext>
              </a:extLst>
            </p:cNvPr>
            <p:cNvCxnSpPr>
              <a:cxnSpLocks noChangeShapeType="1"/>
            </p:cNvCxnSpPr>
            <p:nvPr/>
          </p:nvCxnSpPr>
          <p:spPr bwMode="auto">
            <a:xfrm>
              <a:off x="16146" y="2799"/>
              <a:ext cx="0" cy="3968"/>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136" name="AutoShape 430">
              <a:extLst>
                <a:ext uri="{FF2B5EF4-FFF2-40B4-BE49-F238E27FC236}">
                  <a16:creationId xmlns:a16="http://schemas.microsoft.com/office/drawing/2014/main" id="{AAC079C5-8352-4DB0-9B2F-117F9C9C3885}"/>
                </a:ext>
              </a:extLst>
            </p:cNvPr>
            <p:cNvCxnSpPr>
              <a:cxnSpLocks noChangeShapeType="1"/>
            </p:cNvCxnSpPr>
            <p:nvPr/>
          </p:nvCxnSpPr>
          <p:spPr bwMode="auto">
            <a:xfrm>
              <a:off x="10163" y="6767"/>
              <a:ext cx="3174"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37" name="AutoShape 432">
              <a:extLst>
                <a:ext uri="{FF2B5EF4-FFF2-40B4-BE49-F238E27FC236}">
                  <a16:creationId xmlns:a16="http://schemas.microsoft.com/office/drawing/2014/main" id="{E38B43C9-6AB5-479D-AD15-3CB1F35B0ECE}"/>
                </a:ext>
              </a:extLst>
            </p:cNvPr>
            <p:cNvCxnSpPr>
              <a:cxnSpLocks noChangeShapeType="1"/>
            </p:cNvCxnSpPr>
            <p:nvPr/>
          </p:nvCxnSpPr>
          <p:spPr bwMode="auto">
            <a:xfrm flipH="1">
              <a:off x="15834" y="6767"/>
              <a:ext cx="312"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38" name="Rectangle 1119">
              <a:extLst>
                <a:ext uri="{FF2B5EF4-FFF2-40B4-BE49-F238E27FC236}">
                  <a16:creationId xmlns:a16="http://schemas.microsoft.com/office/drawing/2014/main" id="{0A2C1CC6-CAE2-4BBE-A612-130AED157E64}"/>
                </a:ext>
              </a:extLst>
            </p:cNvPr>
            <p:cNvSpPr>
              <a:spLocks noChangeArrowheads="1"/>
            </p:cNvSpPr>
            <p:nvPr/>
          </p:nvSpPr>
          <p:spPr bwMode="auto">
            <a:xfrm>
              <a:off x="13669" y="5018"/>
              <a:ext cx="596" cy="1419"/>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глобальные</a:t>
              </a:r>
              <a:endParaRPr lang="ru-RU" sz="900">
                <a:effectLst/>
                <a:latin typeface="Times New Roman" panose="02020603050405020304" pitchFamily="18" charset="0"/>
                <a:ea typeface="Times New Roman" panose="02020603050405020304" pitchFamily="18" charset="0"/>
              </a:endParaRPr>
            </a:p>
          </p:txBody>
        </p:sp>
        <p:sp>
          <p:nvSpPr>
            <p:cNvPr id="139" name="Rectangle 1119">
              <a:extLst>
                <a:ext uri="{FF2B5EF4-FFF2-40B4-BE49-F238E27FC236}">
                  <a16:creationId xmlns:a16="http://schemas.microsoft.com/office/drawing/2014/main" id="{A2AAD0B5-4486-4ECC-84E0-79244191938E}"/>
                </a:ext>
              </a:extLst>
            </p:cNvPr>
            <p:cNvSpPr>
              <a:spLocks noChangeArrowheads="1"/>
            </p:cNvSpPr>
            <p:nvPr/>
          </p:nvSpPr>
          <p:spPr bwMode="auto">
            <a:xfrm>
              <a:off x="14382" y="5018"/>
              <a:ext cx="596" cy="1419"/>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региональные</a:t>
              </a:r>
              <a:endParaRPr lang="ru-RU" sz="900">
                <a:effectLst/>
                <a:latin typeface="Times New Roman" panose="02020603050405020304" pitchFamily="18" charset="0"/>
                <a:ea typeface="Times New Roman" panose="02020603050405020304" pitchFamily="18" charset="0"/>
              </a:endParaRPr>
            </a:p>
          </p:txBody>
        </p:sp>
        <p:sp>
          <p:nvSpPr>
            <p:cNvPr id="140" name="Rectangle 1119">
              <a:extLst>
                <a:ext uri="{FF2B5EF4-FFF2-40B4-BE49-F238E27FC236}">
                  <a16:creationId xmlns:a16="http://schemas.microsoft.com/office/drawing/2014/main" id="{CB532707-9DB8-48D6-8DC5-9E2CE3E39628}"/>
                </a:ext>
              </a:extLst>
            </p:cNvPr>
            <p:cNvSpPr>
              <a:spLocks noChangeArrowheads="1"/>
            </p:cNvSpPr>
            <p:nvPr/>
          </p:nvSpPr>
          <p:spPr bwMode="auto">
            <a:xfrm>
              <a:off x="15081" y="5018"/>
              <a:ext cx="596" cy="1419"/>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местные</a:t>
              </a:r>
              <a:endParaRPr lang="ru-RU" sz="900">
                <a:effectLst/>
                <a:latin typeface="Times New Roman" panose="02020603050405020304" pitchFamily="18" charset="0"/>
                <a:ea typeface="Times New Roman" panose="02020603050405020304" pitchFamily="18" charset="0"/>
              </a:endParaRPr>
            </a:p>
          </p:txBody>
        </p:sp>
        <p:cxnSp>
          <p:nvCxnSpPr>
            <p:cNvPr id="141" name="AutoShape 436">
              <a:extLst>
                <a:ext uri="{FF2B5EF4-FFF2-40B4-BE49-F238E27FC236}">
                  <a16:creationId xmlns:a16="http://schemas.microsoft.com/office/drawing/2014/main" id="{CE99C744-9BA4-439D-A980-F3478F2C7779}"/>
                </a:ext>
              </a:extLst>
            </p:cNvPr>
            <p:cNvCxnSpPr>
              <a:cxnSpLocks noChangeShapeType="1"/>
            </p:cNvCxnSpPr>
            <p:nvPr/>
          </p:nvCxnSpPr>
          <p:spPr bwMode="auto">
            <a:xfrm flipV="1">
              <a:off x="14013" y="6437"/>
              <a:ext cx="0" cy="23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42" name="AutoShape 437">
              <a:extLst>
                <a:ext uri="{FF2B5EF4-FFF2-40B4-BE49-F238E27FC236}">
                  <a16:creationId xmlns:a16="http://schemas.microsoft.com/office/drawing/2014/main" id="{9AA9506E-9A43-431C-8463-C553CABD103C}"/>
                </a:ext>
              </a:extLst>
            </p:cNvPr>
            <p:cNvCxnSpPr>
              <a:cxnSpLocks noChangeShapeType="1"/>
            </p:cNvCxnSpPr>
            <p:nvPr/>
          </p:nvCxnSpPr>
          <p:spPr bwMode="auto">
            <a:xfrm flipV="1">
              <a:off x="14707" y="6437"/>
              <a:ext cx="0" cy="23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43" name="AutoShape 438">
              <a:extLst>
                <a:ext uri="{FF2B5EF4-FFF2-40B4-BE49-F238E27FC236}">
                  <a16:creationId xmlns:a16="http://schemas.microsoft.com/office/drawing/2014/main" id="{AA273625-3011-4685-B128-2D5B425C3D14}"/>
                </a:ext>
              </a:extLst>
            </p:cNvPr>
            <p:cNvCxnSpPr>
              <a:cxnSpLocks noChangeShapeType="1"/>
            </p:cNvCxnSpPr>
            <p:nvPr/>
          </p:nvCxnSpPr>
          <p:spPr bwMode="auto">
            <a:xfrm flipV="1">
              <a:off x="15393" y="6437"/>
              <a:ext cx="0" cy="23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44" name="Rectangle 1158">
              <a:extLst>
                <a:ext uri="{FF2B5EF4-FFF2-40B4-BE49-F238E27FC236}">
                  <a16:creationId xmlns:a16="http://schemas.microsoft.com/office/drawing/2014/main" id="{A3347C2F-47D8-4131-A803-F02579B29050}"/>
                </a:ext>
              </a:extLst>
            </p:cNvPr>
            <p:cNvSpPr>
              <a:spLocks noChangeArrowheads="1"/>
            </p:cNvSpPr>
            <p:nvPr/>
          </p:nvSpPr>
          <p:spPr bwMode="auto">
            <a:xfrm>
              <a:off x="1134" y="9240"/>
              <a:ext cx="1146"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временные</a:t>
              </a:r>
              <a:endParaRPr lang="ru-RU" sz="900">
                <a:effectLst/>
                <a:latin typeface="Times New Roman" panose="02020603050405020304" pitchFamily="18" charset="0"/>
                <a:ea typeface="Times New Roman" panose="02020603050405020304" pitchFamily="18" charset="0"/>
              </a:endParaRPr>
            </a:p>
          </p:txBody>
        </p:sp>
        <p:sp>
          <p:nvSpPr>
            <p:cNvPr id="145" name="Rectangle 1158">
              <a:extLst>
                <a:ext uri="{FF2B5EF4-FFF2-40B4-BE49-F238E27FC236}">
                  <a16:creationId xmlns:a16="http://schemas.microsoft.com/office/drawing/2014/main" id="{41DC2D39-16D6-44E4-B743-35CCE567C7FA}"/>
                </a:ext>
              </a:extLst>
            </p:cNvPr>
            <p:cNvSpPr>
              <a:spLocks noChangeArrowheads="1"/>
            </p:cNvSpPr>
            <p:nvPr/>
          </p:nvSpPr>
          <p:spPr bwMode="auto">
            <a:xfrm>
              <a:off x="5522" y="9240"/>
              <a:ext cx="1324"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постоянные</a:t>
              </a:r>
              <a:endParaRPr lang="ru-RU" sz="900">
                <a:effectLst/>
                <a:latin typeface="Times New Roman" panose="02020603050405020304" pitchFamily="18" charset="0"/>
                <a:ea typeface="Times New Roman" panose="02020603050405020304" pitchFamily="18" charset="0"/>
              </a:endParaRPr>
            </a:p>
          </p:txBody>
        </p:sp>
        <p:cxnSp>
          <p:nvCxnSpPr>
            <p:cNvPr id="146" name="AutoShape 441">
              <a:extLst>
                <a:ext uri="{FF2B5EF4-FFF2-40B4-BE49-F238E27FC236}">
                  <a16:creationId xmlns:a16="http://schemas.microsoft.com/office/drawing/2014/main" id="{26E2D046-88EB-4075-A4C5-9B8A009401D1}"/>
                </a:ext>
              </a:extLst>
            </p:cNvPr>
            <p:cNvCxnSpPr>
              <a:cxnSpLocks noChangeShapeType="1"/>
            </p:cNvCxnSpPr>
            <p:nvPr/>
          </p:nvCxnSpPr>
          <p:spPr bwMode="auto">
            <a:xfrm flipV="1">
              <a:off x="3715" y="9580"/>
              <a:ext cx="0" cy="245"/>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47" name="AutoShape 443">
              <a:extLst>
                <a:ext uri="{FF2B5EF4-FFF2-40B4-BE49-F238E27FC236}">
                  <a16:creationId xmlns:a16="http://schemas.microsoft.com/office/drawing/2014/main" id="{F5D993C7-AE96-4934-AC40-2F7316ABE1A7}"/>
                </a:ext>
              </a:extLst>
            </p:cNvPr>
            <p:cNvCxnSpPr>
              <a:cxnSpLocks noChangeShapeType="1"/>
            </p:cNvCxnSpPr>
            <p:nvPr/>
          </p:nvCxnSpPr>
          <p:spPr bwMode="auto">
            <a:xfrm flipH="1" flipV="1">
              <a:off x="2280" y="9390"/>
              <a:ext cx="268" cy="15"/>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48" name="AutoShape 444">
              <a:extLst>
                <a:ext uri="{FF2B5EF4-FFF2-40B4-BE49-F238E27FC236}">
                  <a16:creationId xmlns:a16="http://schemas.microsoft.com/office/drawing/2014/main" id="{F1169063-7C7A-4953-A037-8C1DBD3E5E3E}"/>
                </a:ext>
              </a:extLst>
            </p:cNvPr>
            <p:cNvCxnSpPr>
              <a:cxnSpLocks noChangeShapeType="1"/>
            </p:cNvCxnSpPr>
            <p:nvPr/>
          </p:nvCxnSpPr>
          <p:spPr bwMode="auto">
            <a:xfrm>
              <a:off x="5276" y="9405"/>
              <a:ext cx="246"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49" name="Rectangle 1158">
              <a:extLst>
                <a:ext uri="{FF2B5EF4-FFF2-40B4-BE49-F238E27FC236}">
                  <a16:creationId xmlns:a16="http://schemas.microsoft.com/office/drawing/2014/main" id="{70E181D5-B190-41F8-9A4C-C43F5A698372}"/>
                </a:ext>
              </a:extLst>
            </p:cNvPr>
            <p:cNvSpPr>
              <a:spLocks noChangeArrowheads="1"/>
            </p:cNvSpPr>
            <p:nvPr/>
          </p:nvSpPr>
          <p:spPr bwMode="auto">
            <a:xfrm>
              <a:off x="8454" y="9240"/>
              <a:ext cx="2916"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по возможности страхования</a:t>
              </a:r>
              <a:endParaRPr lang="ru-RU" sz="900">
                <a:effectLst/>
                <a:latin typeface="Times New Roman" panose="02020603050405020304" pitchFamily="18" charset="0"/>
                <a:ea typeface="Times New Roman" panose="02020603050405020304" pitchFamily="18" charset="0"/>
              </a:endParaRPr>
            </a:p>
          </p:txBody>
        </p:sp>
        <p:sp>
          <p:nvSpPr>
            <p:cNvPr id="150" name="Rectangle 1158">
              <a:extLst>
                <a:ext uri="{FF2B5EF4-FFF2-40B4-BE49-F238E27FC236}">
                  <a16:creationId xmlns:a16="http://schemas.microsoft.com/office/drawing/2014/main" id="{BD295FDF-BE66-4768-A814-EE5E3F14CB19}"/>
                </a:ext>
              </a:extLst>
            </p:cNvPr>
            <p:cNvSpPr>
              <a:spLocks noChangeArrowheads="1"/>
            </p:cNvSpPr>
            <p:nvPr/>
          </p:nvSpPr>
          <p:spPr bwMode="auto">
            <a:xfrm>
              <a:off x="6979" y="9240"/>
              <a:ext cx="1324"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страхуемые</a:t>
              </a:r>
              <a:endParaRPr lang="ru-RU" sz="900">
                <a:effectLst/>
                <a:latin typeface="Times New Roman" panose="02020603050405020304" pitchFamily="18" charset="0"/>
                <a:ea typeface="Times New Roman" panose="02020603050405020304" pitchFamily="18" charset="0"/>
              </a:endParaRPr>
            </a:p>
          </p:txBody>
        </p:sp>
        <p:sp>
          <p:nvSpPr>
            <p:cNvPr id="151" name="Rectangle 1158">
              <a:extLst>
                <a:ext uri="{FF2B5EF4-FFF2-40B4-BE49-F238E27FC236}">
                  <a16:creationId xmlns:a16="http://schemas.microsoft.com/office/drawing/2014/main" id="{8ED5BDD3-D5BD-451D-99D7-73D90636BA1E}"/>
                </a:ext>
              </a:extLst>
            </p:cNvPr>
            <p:cNvSpPr>
              <a:spLocks noChangeArrowheads="1"/>
            </p:cNvSpPr>
            <p:nvPr/>
          </p:nvSpPr>
          <p:spPr bwMode="auto">
            <a:xfrm>
              <a:off x="11606" y="9240"/>
              <a:ext cx="1324"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не страхуемые</a:t>
              </a:r>
              <a:endParaRPr lang="ru-RU" sz="900" dirty="0">
                <a:effectLst/>
                <a:latin typeface="Times New Roman" panose="02020603050405020304" pitchFamily="18" charset="0"/>
                <a:ea typeface="Times New Roman" panose="02020603050405020304" pitchFamily="18" charset="0"/>
              </a:endParaRPr>
            </a:p>
          </p:txBody>
        </p:sp>
        <p:cxnSp>
          <p:nvCxnSpPr>
            <p:cNvPr id="152" name="AutoShape 448">
              <a:extLst>
                <a:ext uri="{FF2B5EF4-FFF2-40B4-BE49-F238E27FC236}">
                  <a16:creationId xmlns:a16="http://schemas.microsoft.com/office/drawing/2014/main" id="{571F126F-1E67-47E0-A230-F16013565861}"/>
                </a:ext>
              </a:extLst>
            </p:cNvPr>
            <p:cNvCxnSpPr>
              <a:cxnSpLocks noChangeShapeType="1"/>
            </p:cNvCxnSpPr>
            <p:nvPr/>
          </p:nvCxnSpPr>
          <p:spPr bwMode="auto">
            <a:xfrm flipV="1">
              <a:off x="9800" y="9580"/>
              <a:ext cx="0" cy="245"/>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53" name="AutoShape 449">
              <a:extLst>
                <a:ext uri="{FF2B5EF4-FFF2-40B4-BE49-F238E27FC236}">
                  <a16:creationId xmlns:a16="http://schemas.microsoft.com/office/drawing/2014/main" id="{8515ACE9-3073-42A1-A3F1-3D94B6652B3A}"/>
                </a:ext>
              </a:extLst>
            </p:cNvPr>
            <p:cNvCxnSpPr>
              <a:cxnSpLocks noChangeShapeType="1"/>
            </p:cNvCxnSpPr>
            <p:nvPr/>
          </p:nvCxnSpPr>
          <p:spPr bwMode="auto">
            <a:xfrm flipH="1">
              <a:off x="8303" y="9405"/>
              <a:ext cx="15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54" name="AutoShape 451">
              <a:extLst>
                <a:ext uri="{FF2B5EF4-FFF2-40B4-BE49-F238E27FC236}">
                  <a16:creationId xmlns:a16="http://schemas.microsoft.com/office/drawing/2014/main" id="{B4A258A4-3BDB-4A98-831B-3718560AD103}"/>
                </a:ext>
              </a:extLst>
            </p:cNvPr>
            <p:cNvCxnSpPr>
              <a:cxnSpLocks noChangeShapeType="1"/>
            </p:cNvCxnSpPr>
            <p:nvPr/>
          </p:nvCxnSpPr>
          <p:spPr bwMode="auto">
            <a:xfrm>
              <a:off x="11370" y="9390"/>
              <a:ext cx="236" cy="15"/>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1261947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0" y="220218"/>
            <a:ext cx="11635740" cy="831342"/>
          </a:xfrm>
        </p:spPr>
        <p:txBody>
          <a:bodyPr>
            <a:normAutofit fontScale="90000"/>
          </a:bodyPr>
          <a:lstStyle/>
          <a:p>
            <a:r>
              <a:rPr lang="ru-RU" dirty="0">
                <a:solidFill>
                  <a:srgbClr val="C00000"/>
                </a:solidFill>
                <a:latin typeface="Times New Roman" panose="02020603050405020304" pitchFamily="18" charset="0"/>
                <a:cs typeface="Times New Roman" panose="02020603050405020304" pitchFamily="18" charset="0"/>
              </a:rPr>
              <a:t>Классификация бухгалтерских рисков</a:t>
            </a:r>
          </a:p>
        </p:txBody>
      </p:sp>
      <p:graphicFrame>
        <p:nvGraphicFramePr>
          <p:cNvPr id="2" name="Таблица 1">
            <a:extLst>
              <a:ext uri="{FF2B5EF4-FFF2-40B4-BE49-F238E27FC236}">
                <a16:creationId xmlns:a16="http://schemas.microsoft.com/office/drawing/2014/main" id="{5C16AF5D-A564-4890-8820-BAF4103BAA3B}"/>
              </a:ext>
            </a:extLst>
          </p:cNvPr>
          <p:cNvGraphicFramePr>
            <a:graphicFrameLocks noGrp="1"/>
          </p:cNvGraphicFramePr>
          <p:nvPr/>
        </p:nvGraphicFramePr>
        <p:xfrm>
          <a:off x="497717" y="1051560"/>
          <a:ext cx="11023723" cy="5552059"/>
        </p:xfrm>
        <a:graphic>
          <a:graphicData uri="http://schemas.openxmlformats.org/drawingml/2006/table">
            <a:tbl>
              <a:tblPr firstRow="1" firstCol="1" bandRow="1">
                <a:tableStyleId>{5C22544A-7EE6-4342-B048-85BDC9FD1C3A}</a:tableStyleId>
              </a:tblPr>
              <a:tblGrid>
                <a:gridCol w="2168919">
                  <a:extLst>
                    <a:ext uri="{9D8B030D-6E8A-4147-A177-3AD203B41FA5}">
                      <a16:colId xmlns:a16="http://schemas.microsoft.com/office/drawing/2014/main" val="1632318012"/>
                    </a:ext>
                  </a:extLst>
                </a:gridCol>
                <a:gridCol w="2874786">
                  <a:extLst>
                    <a:ext uri="{9D8B030D-6E8A-4147-A177-3AD203B41FA5}">
                      <a16:colId xmlns:a16="http://schemas.microsoft.com/office/drawing/2014/main" val="794190298"/>
                    </a:ext>
                  </a:extLst>
                </a:gridCol>
                <a:gridCol w="2990009">
                  <a:extLst>
                    <a:ext uri="{9D8B030D-6E8A-4147-A177-3AD203B41FA5}">
                      <a16:colId xmlns:a16="http://schemas.microsoft.com/office/drawing/2014/main" val="3475092934"/>
                    </a:ext>
                  </a:extLst>
                </a:gridCol>
                <a:gridCol w="2990009">
                  <a:extLst>
                    <a:ext uri="{9D8B030D-6E8A-4147-A177-3AD203B41FA5}">
                      <a16:colId xmlns:a16="http://schemas.microsoft.com/office/drawing/2014/main" val="3840052148"/>
                    </a:ext>
                  </a:extLst>
                </a:gridCol>
              </a:tblGrid>
              <a:tr h="557443">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Признаки</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Виды риска</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Характеристика</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Последствия для предприятия</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6242438"/>
                  </a:ext>
                </a:extLst>
              </a:tr>
              <a:tr h="1428521">
                <a:tc rowSpan="2">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Масштаб влияния</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Внешний</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Несоблюдение бухгалтерских стандартов</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Осложнения взаимоотношений с государственными финансовыми и налоговыми органами</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5968079"/>
                  </a:ext>
                </a:extLst>
              </a:tr>
              <a:tr h="1138162">
                <a:tc vMerge="1">
                  <a:txBody>
                    <a:bodyPr/>
                    <a:lstStyle/>
                    <a:p>
                      <a:endParaRPr lang="ru-RU"/>
                    </a:p>
                  </a:txBody>
                  <a:tcPr/>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Внутренний</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Неадекватность учетной политики специфике деятельности предприятия</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Ухудшение деловой репутации предприятия, снижение эффективности деятельности</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0915622"/>
                  </a:ext>
                </a:extLst>
              </a:tr>
              <a:tr h="847802">
                <a:tc rowSpan="2">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Причина возникновения</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Преднамеренный</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Недобросовестное искажение информации в корыстных целях</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Снижение налогового бремени, фальсификация показателей отчётности</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6987600"/>
                  </a:ext>
                </a:extLst>
              </a:tr>
              <a:tr h="1138162">
                <a:tc vMerge="1">
                  <a:txBody>
                    <a:bodyPr/>
                    <a:lstStyle/>
                    <a:p>
                      <a:endParaRPr lang="ru-RU"/>
                    </a:p>
                  </a:txBody>
                  <a:tcPr/>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Непреднамеренный</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Ошибки в расчете показателей и регистрации объектов учета</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Снижение качества финансовой отчётности и контроля за движением учетных объектов</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6032679"/>
                  </a:ext>
                </a:extLst>
              </a:tr>
            </a:tbl>
          </a:graphicData>
        </a:graphic>
      </p:graphicFrame>
    </p:spTree>
    <p:extLst>
      <p:ext uri="{BB962C8B-B14F-4D97-AF65-F5344CB8AC3E}">
        <p14:creationId xmlns:p14="http://schemas.microsoft.com/office/powerpoint/2010/main" val="3219243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0" y="220218"/>
            <a:ext cx="11635740" cy="831342"/>
          </a:xfrm>
        </p:spPr>
        <p:txBody>
          <a:bodyPr>
            <a:normAutofit fontScale="90000"/>
          </a:bodyPr>
          <a:lstStyle/>
          <a:p>
            <a:r>
              <a:rPr lang="ru-RU" dirty="0">
                <a:solidFill>
                  <a:srgbClr val="C00000"/>
                </a:solidFill>
                <a:latin typeface="Times New Roman" panose="02020603050405020304" pitchFamily="18" charset="0"/>
                <a:cs typeface="Times New Roman" panose="02020603050405020304" pitchFamily="18" charset="0"/>
              </a:rPr>
              <a:t>Классификация бухгалтерских рисков</a:t>
            </a:r>
          </a:p>
        </p:txBody>
      </p:sp>
      <p:graphicFrame>
        <p:nvGraphicFramePr>
          <p:cNvPr id="3" name="Таблица 2">
            <a:extLst>
              <a:ext uri="{FF2B5EF4-FFF2-40B4-BE49-F238E27FC236}">
                <a16:creationId xmlns:a16="http://schemas.microsoft.com/office/drawing/2014/main" id="{473F9661-CA88-4185-85A1-70EF4AA6F38B}"/>
              </a:ext>
            </a:extLst>
          </p:cNvPr>
          <p:cNvGraphicFramePr>
            <a:graphicFrameLocks noGrp="1"/>
          </p:cNvGraphicFramePr>
          <p:nvPr/>
        </p:nvGraphicFramePr>
        <p:xfrm>
          <a:off x="342900" y="1167619"/>
          <a:ext cx="11635741" cy="5581523"/>
        </p:xfrm>
        <a:graphic>
          <a:graphicData uri="http://schemas.openxmlformats.org/drawingml/2006/table">
            <a:tbl>
              <a:tblPr firstRow="1" firstCol="1" bandRow="1">
                <a:tableStyleId>{5C22544A-7EE6-4342-B048-85BDC9FD1C3A}</a:tableStyleId>
              </a:tblPr>
              <a:tblGrid>
                <a:gridCol w="2185643">
                  <a:extLst>
                    <a:ext uri="{9D8B030D-6E8A-4147-A177-3AD203B41FA5}">
                      <a16:colId xmlns:a16="http://schemas.microsoft.com/office/drawing/2014/main" val="754857369"/>
                    </a:ext>
                  </a:extLst>
                </a:gridCol>
                <a:gridCol w="2812714">
                  <a:extLst>
                    <a:ext uri="{9D8B030D-6E8A-4147-A177-3AD203B41FA5}">
                      <a16:colId xmlns:a16="http://schemas.microsoft.com/office/drawing/2014/main" val="1342175756"/>
                    </a:ext>
                  </a:extLst>
                </a:gridCol>
                <a:gridCol w="3193143">
                  <a:extLst>
                    <a:ext uri="{9D8B030D-6E8A-4147-A177-3AD203B41FA5}">
                      <a16:colId xmlns:a16="http://schemas.microsoft.com/office/drawing/2014/main" val="1261401074"/>
                    </a:ext>
                  </a:extLst>
                </a:gridCol>
                <a:gridCol w="3444241">
                  <a:extLst>
                    <a:ext uri="{9D8B030D-6E8A-4147-A177-3AD203B41FA5}">
                      <a16:colId xmlns:a16="http://schemas.microsoft.com/office/drawing/2014/main" val="3968736770"/>
                    </a:ext>
                  </a:extLst>
                </a:gridCol>
              </a:tblGrid>
              <a:tr h="1105295">
                <a:tc rowSpan="2">
                  <a:txBody>
                    <a:bodyPr/>
                    <a:lstStyle/>
                    <a:p>
                      <a:pPr algn="ctr">
                        <a:lnSpc>
                          <a:spcPct val="100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Отношение к законодательству</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0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Противоречащие</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Налоговые нарушения и преступления</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Уменьшение прибыли в результате наложения штрафных или иных санкций</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0404151"/>
                  </a:ext>
                </a:extLst>
              </a:tr>
              <a:tr h="925685">
                <a:tc vMerge="1">
                  <a:txBody>
                    <a:bodyPr/>
                    <a:lstStyle/>
                    <a:p>
                      <a:endParaRPr lang="ru-RU"/>
                    </a:p>
                  </a:txBody>
                  <a:tcPr/>
                </a:tc>
                <a:tc>
                  <a:txBody>
                    <a:bodyPr/>
                    <a:lstStyle/>
                    <a:p>
                      <a:pPr algn="ctr">
                        <a:lnSpc>
                          <a:spcPct val="100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непротиворечащие</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Оптимизация налогообложения</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Уменьшение налогового бремени и снижение социальной ответственности</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0833972"/>
                  </a:ext>
                </a:extLst>
              </a:tr>
              <a:tr h="1160560">
                <a:tc rowSpan="3">
                  <a:txBody>
                    <a:bodyPr/>
                    <a:lstStyle/>
                    <a:p>
                      <a:pPr algn="ctr">
                        <a:lnSpc>
                          <a:spcPct val="100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Место возникновения</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0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Риски аналитического учета</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Ошибки в складском учёте, хищения, естественная убыль</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Сокращение величины активов, получение отрицательного финансового результата</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6641548"/>
                  </a:ext>
                </a:extLst>
              </a:tr>
              <a:tr h="1588863">
                <a:tc vMerge="1">
                  <a:txBody>
                    <a:bodyPr/>
                    <a:lstStyle/>
                    <a:p>
                      <a:endParaRPr lang="ru-RU"/>
                    </a:p>
                  </a:txBody>
                  <a:tcPr/>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Риски синтетического учета</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Арифметические ошибки в учетных регистрах</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Снижение объективности показателей отчётности, несоответствия данных синтетического и аналитического учета</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7285962"/>
                  </a:ext>
                </a:extLst>
              </a:tr>
              <a:tr h="801120">
                <a:tc vMerge="1">
                  <a:txBody>
                    <a:bodyPr/>
                    <a:lstStyle/>
                    <a:p>
                      <a:endParaRPr lang="ru-RU"/>
                    </a:p>
                  </a:txBody>
                  <a:tcPr/>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Риски отчётности</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Ошибки в расчетах показателей</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Снижение достоверности отчётности</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6346156"/>
                  </a:ext>
                </a:extLst>
              </a:tr>
            </a:tbl>
          </a:graphicData>
        </a:graphic>
      </p:graphicFrame>
    </p:spTree>
    <p:extLst>
      <p:ext uri="{BB962C8B-B14F-4D97-AF65-F5344CB8AC3E}">
        <p14:creationId xmlns:p14="http://schemas.microsoft.com/office/powerpoint/2010/main" val="190923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0" y="220218"/>
            <a:ext cx="11635740" cy="831342"/>
          </a:xfrm>
        </p:spPr>
        <p:txBody>
          <a:bodyPr>
            <a:normAutofit fontScale="90000"/>
          </a:bodyPr>
          <a:lstStyle/>
          <a:p>
            <a:r>
              <a:rPr lang="ru-RU" dirty="0">
                <a:solidFill>
                  <a:srgbClr val="C00000"/>
                </a:solidFill>
                <a:latin typeface="Times New Roman" panose="02020603050405020304" pitchFamily="18" charset="0"/>
                <a:cs typeface="Times New Roman" panose="02020603050405020304" pitchFamily="18" charset="0"/>
              </a:rPr>
              <a:t>Классификация бухгалтерских рисков</a:t>
            </a:r>
          </a:p>
        </p:txBody>
      </p:sp>
      <p:graphicFrame>
        <p:nvGraphicFramePr>
          <p:cNvPr id="2" name="Таблица 1">
            <a:extLst>
              <a:ext uri="{FF2B5EF4-FFF2-40B4-BE49-F238E27FC236}">
                <a16:creationId xmlns:a16="http://schemas.microsoft.com/office/drawing/2014/main" id="{D48377CD-3E07-40CB-A767-D381C4D292CD}"/>
              </a:ext>
            </a:extLst>
          </p:cNvPr>
          <p:cNvGraphicFramePr>
            <a:graphicFrameLocks noGrp="1"/>
          </p:cNvGraphicFramePr>
          <p:nvPr/>
        </p:nvGraphicFramePr>
        <p:xfrm>
          <a:off x="478291" y="1719199"/>
          <a:ext cx="11191194" cy="2498125"/>
        </p:xfrm>
        <a:graphic>
          <a:graphicData uri="http://schemas.openxmlformats.org/drawingml/2006/table">
            <a:tbl>
              <a:tblPr firstRow="1" firstCol="1" bandRow="1">
                <a:tableStyleId>{5C22544A-7EE6-4342-B048-85BDC9FD1C3A}</a:tableStyleId>
              </a:tblPr>
              <a:tblGrid>
                <a:gridCol w="2201869">
                  <a:extLst>
                    <a:ext uri="{9D8B030D-6E8A-4147-A177-3AD203B41FA5}">
                      <a16:colId xmlns:a16="http://schemas.microsoft.com/office/drawing/2014/main" val="2565291963"/>
                    </a:ext>
                  </a:extLst>
                </a:gridCol>
                <a:gridCol w="2918459">
                  <a:extLst>
                    <a:ext uri="{9D8B030D-6E8A-4147-A177-3AD203B41FA5}">
                      <a16:colId xmlns:a16="http://schemas.microsoft.com/office/drawing/2014/main" val="2830706028"/>
                    </a:ext>
                  </a:extLst>
                </a:gridCol>
                <a:gridCol w="3035433">
                  <a:extLst>
                    <a:ext uri="{9D8B030D-6E8A-4147-A177-3AD203B41FA5}">
                      <a16:colId xmlns:a16="http://schemas.microsoft.com/office/drawing/2014/main" val="452598711"/>
                    </a:ext>
                  </a:extLst>
                </a:gridCol>
                <a:gridCol w="3035433">
                  <a:extLst>
                    <a:ext uri="{9D8B030D-6E8A-4147-A177-3AD203B41FA5}">
                      <a16:colId xmlns:a16="http://schemas.microsoft.com/office/drawing/2014/main" val="1075276878"/>
                    </a:ext>
                  </a:extLst>
                </a:gridCol>
              </a:tblGrid>
              <a:tr h="1111087">
                <a:tc rowSpan="2">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Существенность</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Существенные</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Оказывают влияние на принятие решения (или более 5% от итога)</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a:solidFill>
                            <a:srgbClr val="002060"/>
                          </a:solidFill>
                          <a:effectLst/>
                          <a:latin typeface="Times New Roman" panose="02020603050405020304" pitchFamily="18" charset="0"/>
                          <a:cs typeface="Times New Roman" panose="02020603050405020304" pitchFamily="18" charset="0"/>
                        </a:rPr>
                        <a:t>Снижение доверия пользователей, ухудшение деловой репутации</a:t>
                      </a:r>
                      <a:endParaRPr lang="ru-RU" sz="1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5786875"/>
                  </a:ext>
                </a:extLst>
              </a:tr>
              <a:tr h="1387038">
                <a:tc vMerge="1">
                  <a:txBody>
                    <a:bodyPr/>
                    <a:lstStyle/>
                    <a:p>
                      <a:endParaRPr lang="ru-RU"/>
                    </a:p>
                  </a:txBody>
                  <a:tcPr/>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Несущественные</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Не оказывают влияние на принятие решения пользователями (менее 5%)</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800" dirty="0">
                          <a:solidFill>
                            <a:srgbClr val="002060"/>
                          </a:solidFill>
                          <a:effectLst/>
                          <a:latin typeface="Times New Roman" panose="02020603050405020304" pitchFamily="18" charset="0"/>
                          <a:cs typeface="Times New Roman" panose="02020603050405020304" pitchFamily="18" charset="0"/>
                        </a:rPr>
                        <a:t>Снижают уровень ответственности за формирование информации в учете</a:t>
                      </a:r>
                      <a:endParaRPr lang="ru-RU"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8356806"/>
                  </a:ext>
                </a:extLst>
              </a:tr>
            </a:tbl>
          </a:graphicData>
        </a:graphic>
      </p:graphicFrame>
    </p:spTree>
    <p:extLst>
      <p:ext uri="{BB962C8B-B14F-4D97-AF65-F5344CB8AC3E}">
        <p14:creationId xmlns:p14="http://schemas.microsoft.com/office/powerpoint/2010/main" val="432839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99AE6A99-7F61-4D4B-A003-1CCEC32720F1}"/>
              </a:ext>
            </a:extLst>
          </p:cNvPr>
          <p:cNvSpPr/>
          <p:nvPr/>
        </p:nvSpPr>
        <p:spPr>
          <a:xfrm>
            <a:off x="284936" y="1051560"/>
            <a:ext cx="11657295" cy="5632311"/>
          </a:xfrm>
          <a:prstGeom prst="rect">
            <a:avLst/>
          </a:prstGeom>
        </p:spPr>
        <p:txBody>
          <a:bodyPr wrap="square">
            <a:spAutoFit/>
          </a:bodyPr>
          <a:lstStyle/>
          <a:p>
            <a:pPr algn="just"/>
            <a:r>
              <a:rPr lang="ru-RU" sz="2400" b="1" dirty="0">
                <a:solidFill>
                  <a:srgbClr val="002060"/>
                </a:solidFill>
                <a:latin typeface="Times New Roman" panose="02020603050405020304" pitchFamily="18" charset="0"/>
                <a:cs typeface="Times New Roman" panose="02020603050405020304" pitchFamily="18" charset="0"/>
              </a:rPr>
              <a:t>Транспортный риск впервые был классифицирован Международной торговой палатой в Париже в 1919 г. (классификация унифицирована в 1936 г.).</a:t>
            </a:r>
            <a:br>
              <a:rPr lang="ru-RU" sz="2400" b="1" dirty="0">
                <a:solidFill>
                  <a:srgbClr val="002060"/>
                </a:solidFill>
                <a:latin typeface="Times New Roman" panose="02020603050405020304" pitchFamily="18" charset="0"/>
                <a:cs typeface="Times New Roman" panose="02020603050405020304" pitchFamily="18" charset="0"/>
              </a:rPr>
            </a:br>
            <a:r>
              <a:rPr lang="ru-RU" sz="2400" b="1" dirty="0">
                <a:solidFill>
                  <a:srgbClr val="002060"/>
                </a:solidFill>
                <a:latin typeface="Times New Roman" panose="02020603050405020304" pitchFamily="18" charset="0"/>
                <a:cs typeface="Times New Roman" panose="02020603050405020304" pitchFamily="18" charset="0"/>
              </a:rPr>
              <a:t>В настоящее время транспортные риски </a:t>
            </a:r>
            <a:r>
              <a:rPr lang="ru-RU" sz="2400" b="1" dirty="0">
                <a:solidFill>
                  <a:srgbClr val="C00000"/>
                </a:solidFill>
                <a:latin typeface="Times New Roman" panose="02020603050405020304" pitchFamily="18" charset="0"/>
                <a:cs typeface="Times New Roman" panose="02020603050405020304" pitchFamily="18" charset="0"/>
              </a:rPr>
              <a:t>классифицируются по степени и по ответственности в четырех группах: </a:t>
            </a:r>
            <a:r>
              <a:rPr lang="en-US" sz="2400" b="1" dirty="0">
                <a:solidFill>
                  <a:srgbClr val="C00000"/>
                </a:solidFill>
                <a:latin typeface="Times New Roman" panose="02020603050405020304" pitchFamily="18" charset="0"/>
                <a:cs typeface="Times New Roman" panose="02020603050405020304" pitchFamily="18" charset="0"/>
              </a:rPr>
              <a:t>E</a:t>
            </a:r>
            <a:r>
              <a:rPr lang="ru-RU" sz="2400" b="1" dirty="0">
                <a:solidFill>
                  <a:srgbClr val="C00000"/>
                </a:solidFill>
                <a:latin typeface="Times New Roman" panose="02020603050405020304" pitchFamily="18" charset="0"/>
                <a:cs typeface="Times New Roman" panose="02020603050405020304" pitchFamily="18" charset="0"/>
              </a:rPr>
              <a:t>, F, C, </a:t>
            </a:r>
            <a:r>
              <a:rPr lang="en-US" sz="2400" b="1" dirty="0">
                <a:solidFill>
                  <a:srgbClr val="C00000"/>
                </a:solidFill>
                <a:latin typeface="Times New Roman" panose="02020603050405020304" pitchFamily="18" charset="0"/>
                <a:cs typeface="Times New Roman" panose="02020603050405020304" pitchFamily="18" charset="0"/>
              </a:rPr>
              <a:t>D</a:t>
            </a:r>
            <a:r>
              <a:rPr lang="ru-RU" sz="2400" b="1" dirty="0">
                <a:solidFill>
                  <a:srgbClr val="C00000"/>
                </a:solidFill>
                <a:latin typeface="Times New Roman" panose="02020603050405020304" pitchFamily="18" charset="0"/>
                <a:cs typeface="Times New Roman" panose="02020603050405020304" pitchFamily="18" charset="0"/>
              </a:rPr>
              <a:t>.</a:t>
            </a:r>
          </a:p>
          <a:p>
            <a:pPr algn="just"/>
            <a:r>
              <a:rPr lang="ru-RU" sz="2400" b="1" dirty="0">
                <a:solidFill>
                  <a:srgbClr val="C00000"/>
                </a:solidFill>
                <a:latin typeface="Times New Roman" panose="02020603050405020304" pitchFamily="18" charset="0"/>
                <a:cs typeface="Times New Roman" panose="02020603050405020304" pitchFamily="18" charset="0"/>
              </a:rPr>
              <a:t>Группа Е</a:t>
            </a:r>
            <a:r>
              <a:rPr lang="ru-RU" sz="2400" b="1" dirty="0">
                <a:solidFill>
                  <a:srgbClr val="002060"/>
                </a:solidFill>
                <a:latin typeface="Times New Roman" panose="02020603050405020304" pitchFamily="18" charset="0"/>
                <a:cs typeface="Times New Roman" panose="02020603050405020304" pitchFamily="18" charset="0"/>
              </a:rPr>
              <a:t> включает ситуацию, когда поставщик (продавец) держит товар на собственных складах. Риск принимает на себя поставщик до момента принятия товара покупателем. Риск транспортировки от помещения продавца до конечного пункта уже принимается покупателем.</a:t>
            </a:r>
          </a:p>
          <a:p>
            <a:pPr algn="just"/>
            <a:r>
              <a:rPr lang="ru-RU" sz="2400" b="1" dirty="0">
                <a:solidFill>
                  <a:srgbClr val="C00000"/>
                </a:solidFill>
                <a:latin typeface="Times New Roman" panose="02020603050405020304" pitchFamily="18" charset="0"/>
                <a:cs typeface="Times New Roman" panose="02020603050405020304" pitchFamily="18" charset="0"/>
              </a:rPr>
              <a:t>Группа F</a:t>
            </a:r>
            <a:r>
              <a:rPr lang="ru-RU" sz="2400" b="1" dirty="0">
                <a:solidFill>
                  <a:srgbClr val="002060"/>
                </a:solidFill>
                <a:latin typeface="Times New Roman" panose="02020603050405020304" pitchFamily="18" charset="0"/>
                <a:cs typeface="Times New Roman" panose="02020603050405020304" pitchFamily="18" charset="0"/>
              </a:rPr>
              <a:t> содержит три конкретные ситуации передачи ответственности и рисков:</a:t>
            </a:r>
          </a:p>
          <a:p>
            <a:pPr algn="just"/>
            <a:r>
              <a:rPr lang="ru-RU" sz="2400" b="1" dirty="0">
                <a:solidFill>
                  <a:srgbClr val="C00000"/>
                </a:solidFill>
                <a:latin typeface="Times New Roman" panose="02020603050405020304" pitchFamily="18" charset="0"/>
                <a:cs typeface="Times New Roman" panose="02020603050405020304" pitchFamily="18" charset="0"/>
              </a:rPr>
              <a:t>-FCA </a:t>
            </a:r>
            <a:r>
              <a:rPr lang="ru-RU" sz="2400" b="1" dirty="0">
                <a:solidFill>
                  <a:srgbClr val="002060"/>
                </a:solidFill>
                <a:latin typeface="Times New Roman" panose="02020603050405020304" pitchFamily="18" charset="0"/>
                <a:cs typeface="Times New Roman" panose="02020603050405020304" pitchFamily="18" charset="0"/>
              </a:rPr>
              <a:t>означает, что риск и ответственность продавца переносится на покупателя в момент передачи товара в условленном месте;</a:t>
            </a:r>
          </a:p>
          <a:p>
            <a:pPr algn="just"/>
            <a:r>
              <a:rPr lang="ru-RU" sz="2400" b="1" dirty="0">
                <a:solidFill>
                  <a:srgbClr val="C00000"/>
                </a:solidFill>
                <a:latin typeface="Times New Roman" panose="02020603050405020304" pitchFamily="18" charset="0"/>
                <a:cs typeface="Times New Roman" panose="02020603050405020304" pitchFamily="18" charset="0"/>
              </a:rPr>
              <a:t>-FAS </a:t>
            </a:r>
            <a:r>
              <a:rPr lang="ru-RU" sz="2400" b="1" dirty="0">
                <a:solidFill>
                  <a:srgbClr val="002060"/>
                </a:solidFill>
                <a:latin typeface="Times New Roman" panose="02020603050405020304" pitchFamily="18" charset="0"/>
                <a:cs typeface="Times New Roman" panose="02020603050405020304" pitchFamily="18" charset="0"/>
              </a:rPr>
              <a:t>означает, что ответственность и риск за товар переходит от поставщика к покупателю в определённом договорном порту;</a:t>
            </a:r>
          </a:p>
          <a:p>
            <a:pPr algn="just"/>
            <a:r>
              <a:rPr lang="ru-RU" sz="2400" b="1" dirty="0">
                <a:solidFill>
                  <a:srgbClr val="C00000"/>
                </a:solidFill>
                <a:latin typeface="Times New Roman" panose="02020603050405020304" pitchFamily="18" charset="0"/>
                <a:cs typeface="Times New Roman" panose="02020603050405020304" pitchFamily="18" charset="0"/>
              </a:rPr>
              <a:t>-FOB </a:t>
            </a:r>
            <a:r>
              <a:rPr lang="ru-RU" sz="2400" b="1" dirty="0">
                <a:solidFill>
                  <a:srgbClr val="002060"/>
                </a:solidFill>
                <a:latin typeface="Times New Roman" panose="02020603050405020304" pitchFamily="18" charset="0"/>
                <a:cs typeface="Times New Roman" panose="02020603050405020304" pitchFamily="18" charset="0"/>
              </a:rPr>
              <a:t>означает, что продавец снимает с себя ответственность после выгрузки товара с борта судна.</a:t>
            </a:r>
          </a:p>
        </p:txBody>
      </p:sp>
      <p:sp>
        <p:nvSpPr>
          <p:cNvPr id="5" name="Заголовок 3">
            <a:extLst>
              <a:ext uri="{FF2B5EF4-FFF2-40B4-BE49-F238E27FC236}">
                <a16:creationId xmlns:a16="http://schemas.microsoft.com/office/drawing/2014/main" id="{3BCC22F1-7E16-4ADB-921F-686C05866DDC}"/>
              </a:ext>
            </a:extLst>
          </p:cNvPr>
          <p:cNvSpPr txBox="1">
            <a:spLocks/>
          </p:cNvSpPr>
          <p:nvPr/>
        </p:nvSpPr>
        <p:spPr>
          <a:xfrm>
            <a:off x="1541584" y="220218"/>
            <a:ext cx="9144000" cy="83134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dirty="0">
                <a:solidFill>
                  <a:srgbClr val="C00000"/>
                </a:solidFill>
                <a:latin typeface="Times New Roman" panose="02020603050405020304" pitchFamily="18" charset="0"/>
                <a:cs typeface="Times New Roman" panose="02020603050405020304" pitchFamily="18" charset="0"/>
              </a:rPr>
              <a:t>Классификация транспортного риска</a:t>
            </a:r>
          </a:p>
        </p:txBody>
      </p:sp>
    </p:spTree>
    <p:extLst>
      <p:ext uri="{BB962C8B-B14F-4D97-AF65-F5344CB8AC3E}">
        <p14:creationId xmlns:p14="http://schemas.microsoft.com/office/powerpoint/2010/main" val="335054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99AE6A99-7F61-4D4B-A003-1CCEC32720F1}"/>
              </a:ext>
            </a:extLst>
          </p:cNvPr>
          <p:cNvSpPr/>
          <p:nvPr/>
        </p:nvSpPr>
        <p:spPr>
          <a:xfrm>
            <a:off x="284936" y="1190137"/>
            <a:ext cx="11657295" cy="5262979"/>
          </a:xfrm>
          <a:prstGeom prst="rect">
            <a:avLst/>
          </a:prstGeom>
        </p:spPr>
        <p:txBody>
          <a:bodyPr wrap="square">
            <a:spAutoFit/>
          </a:bodyPr>
          <a:lstStyle/>
          <a:p>
            <a:pPr algn="just"/>
            <a:r>
              <a:rPr lang="ru-RU" sz="2400" b="1" dirty="0">
                <a:solidFill>
                  <a:srgbClr val="C00000"/>
                </a:solidFill>
                <a:latin typeface="Times New Roman" panose="02020603050405020304" pitchFamily="18" charset="0"/>
                <a:cs typeface="Times New Roman" panose="02020603050405020304" pitchFamily="18" charset="0"/>
              </a:rPr>
              <a:t>Группа C </a:t>
            </a:r>
            <a:r>
              <a:rPr lang="ru-RU" sz="2400" b="1" dirty="0">
                <a:solidFill>
                  <a:srgbClr val="002060"/>
                </a:solidFill>
                <a:latin typeface="Times New Roman" panose="02020603050405020304" pitchFamily="18" charset="0"/>
                <a:cs typeface="Times New Roman" panose="02020603050405020304" pitchFamily="18" charset="0"/>
              </a:rPr>
              <a:t>включает ситуации, когда экспортер, продавец заключают с покупателем договор на транспортировку, но не принимают на себя никакого риска. Это следующие конкретные ситуации:</a:t>
            </a:r>
          </a:p>
          <a:p>
            <a:pPr algn="just"/>
            <a:r>
              <a:rPr lang="ru-RU" sz="2400" b="1" dirty="0">
                <a:solidFill>
                  <a:srgbClr val="C00000"/>
                </a:solidFill>
                <a:latin typeface="Times New Roman" panose="02020603050405020304" pitchFamily="18" charset="0"/>
                <a:cs typeface="Times New Roman" panose="02020603050405020304" pitchFamily="18" charset="0"/>
              </a:rPr>
              <a:t>-CFK </a:t>
            </a:r>
            <a:r>
              <a:rPr lang="ru-RU" sz="2400" b="1" dirty="0">
                <a:solidFill>
                  <a:srgbClr val="002060"/>
                </a:solidFill>
                <a:latin typeface="Times New Roman" panose="02020603050405020304" pitchFamily="18" charset="0"/>
                <a:cs typeface="Times New Roman" panose="02020603050405020304" pitchFamily="18" charset="0"/>
              </a:rPr>
              <a:t>- продавец оплачивает стоимость транспортировки до порта прибытия, но риск и ответственность за сохранность товара и дополнительные затраты берёт на себя покупатель;</a:t>
            </a:r>
          </a:p>
          <a:p>
            <a:pPr algn="just"/>
            <a:r>
              <a:rPr lang="ru-RU" sz="2400" b="1" dirty="0">
                <a:solidFill>
                  <a:srgbClr val="C00000"/>
                </a:solidFill>
                <a:latin typeface="Times New Roman" panose="02020603050405020304" pitchFamily="18" charset="0"/>
                <a:cs typeface="Times New Roman" panose="02020603050405020304" pitchFamily="18" charset="0"/>
              </a:rPr>
              <a:t>- SIF </a:t>
            </a:r>
            <a:r>
              <a:rPr lang="ru-RU" sz="2400" b="1" dirty="0">
                <a:solidFill>
                  <a:srgbClr val="002060"/>
                </a:solidFill>
                <a:latin typeface="Times New Roman" panose="02020603050405020304" pitchFamily="18" charset="0"/>
                <a:cs typeface="Times New Roman" panose="02020603050405020304" pitchFamily="18" charset="0"/>
              </a:rPr>
              <a:t>- кроме обязанностей, как в случае с CFK, продавец обеспечивает и оплачивает страховку рисков во время транспортировки;</a:t>
            </a:r>
          </a:p>
          <a:p>
            <a:pPr algn="just"/>
            <a:r>
              <a:rPr lang="ru-RU" sz="2400" b="1" dirty="0">
                <a:solidFill>
                  <a:srgbClr val="C00000"/>
                </a:solidFill>
                <a:latin typeface="Times New Roman" panose="02020603050405020304" pitchFamily="18" charset="0"/>
                <a:cs typeface="Times New Roman" panose="02020603050405020304" pitchFamily="18" charset="0"/>
              </a:rPr>
              <a:t>- CPT </a:t>
            </a:r>
            <a:r>
              <a:rPr lang="ru-RU" sz="2400" b="1" dirty="0">
                <a:solidFill>
                  <a:srgbClr val="002060"/>
                </a:solidFill>
                <a:latin typeface="Times New Roman" panose="02020603050405020304" pitchFamily="18" charset="0"/>
                <a:cs typeface="Times New Roman" panose="02020603050405020304" pitchFamily="18" charset="0"/>
              </a:rPr>
              <a:t>- продавец и покупатель делят между собой риски и ответственность. В определенный момент (обычно какой-то промежуточный пункт транспортировки) риски полностью переходят от продавца к покупателю;</a:t>
            </a:r>
          </a:p>
          <a:p>
            <a:pPr algn="just"/>
            <a:r>
              <a:rPr lang="ru-RU" sz="2400" b="1" dirty="0">
                <a:solidFill>
                  <a:srgbClr val="C00000"/>
                </a:solidFill>
                <a:latin typeface="Times New Roman" panose="02020603050405020304" pitchFamily="18" charset="0"/>
                <a:cs typeface="Times New Roman" panose="02020603050405020304" pitchFamily="18" charset="0"/>
              </a:rPr>
              <a:t>- CIP </a:t>
            </a:r>
            <a:r>
              <a:rPr lang="ru-RU" sz="2400" b="1" dirty="0">
                <a:solidFill>
                  <a:srgbClr val="002060"/>
                </a:solidFill>
                <a:latin typeface="Times New Roman" panose="02020603050405020304" pitchFamily="18" charset="0"/>
                <a:cs typeface="Times New Roman" panose="02020603050405020304" pitchFamily="18" charset="0"/>
              </a:rPr>
              <a:t>- риски переходят от продавца к покупателю в определённом промежуточном пункте транспортировки, но, кроме того, продавец обеспечивает и оплачивает стоимость страховки товара.</a:t>
            </a:r>
          </a:p>
        </p:txBody>
      </p:sp>
      <p:sp>
        <p:nvSpPr>
          <p:cNvPr id="5" name="Заголовок 3">
            <a:extLst>
              <a:ext uri="{FF2B5EF4-FFF2-40B4-BE49-F238E27FC236}">
                <a16:creationId xmlns:a16="http://schemas.microsoft.com/office/drawing/2014/main" id="{3BCC22F1-7E16-4ADB-921F-686C05866DDC}"/>
              </a:ext>
            </a:extLst>
          </p:cNvPr>
          <p:cNvSpPr txBox="1">
            <a:spLocks/>
          </p:cNvSpPr>
          <p:nvPr/>
        </p:nvSpPr>
        <p:spPr>
          <a:xfrm>
            <a:off x="1541584" y="220218"/>
            <a:ext cx="9144000" cy="83134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dirty="0">
                <a:solidFill>
                  <a:srgbClr val="C00000"/>
                </a:solidFill>
                <a:latin typeface="Times New Roman" panose="02020603050405020304" pitchFamily="18" charset="0"/>
                <a:cs typeface="Times New Roman" panose="02020603050405020304" pitchFamily="18" charset="0"/>
              </a:rPr>
              <a:t>Классификация транспортного риска</a:t>
            </a:r>
          </a:p>
        </p:txBody>
      </p:sp>
    </p:spTree>
    <p:extLst>
      <p:ext uri="{BB962C8B-B14F-4D97-AF65-F5344CB8AC3E}">
        <p14:creationId xmlns:p14="http://schemas.microsoft.com/office/powerpoint/2010/main" val="1954897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99AE6A99-7F61-4D4B-A003-1CCEC32720F1}"/>
              </a:ext>
            </a:extLst>
          </p:cNvPr>
          <p:cNvSpPr/>
          <p:nvPr/>
        </p:nvSpPr>
        <p:spPr>
          <a:xfrm>
            <a:off x="284936" y="1051560"/>
            <a:ext cx="11657295" cy="2308324"/>
          </a:xfrm>
          <a:prstGeom prst="rect">
            <a:avLst/>
          </a:prstGeom>
        </p:spPr>
        <p:txBody>
          <a:bodyPr wrap="square">
            <a:spAutoFit/>
          </a:bodyPr>
          <a:lstStyle/>
          <a:p>
            <a:pPr algn="just"/>
            <a:r>
              <a:rPr lang="ru-RU" sz="2400" b="1" dirty="0">
                <a:solidFill>
                  <a:srgbClr val="C00000"/>
                </a:solidFill>
                <a:latin typeface="Times New Roman" panose="02020603050405020304" pitchFamily="18" charset="0"/>
                <a:cs typeface="Times New Roman" panose="02020603050405020304" pitchFamily="18" charset="0"/>
              </a:rPr>
              <a:t>Группа терминов - D </a:t>
            </a:r>
            <a:r>
              <a:rPr lang="ru-RU" sz="2400" b="1" dirty="0">
                <a:solidFill>
                  <a:srgbClr val="002060"/>
                </a:solidFill>
                <a:latin typeface="Times New Roman" panose="02020603050405020304" pitchFamily="18" charset="0"/>
                <a:cs typeface="Times New Roman" panose="02020603050405020304" pitchFamily="18" charset="0"/>
              </a:rPr>
              <a:t>- означает, что все транспортные риски ложатся на продавца. К этой группе относятся следующие конкретные ситуации:</a:t>
            </a:r>
          </a:p>
          <a:p>
            <a:pPr algn="just"/>
            <a:r>
              <a:rPr lang="ru-RU" sz="2400" b="1" dirty="0">
                <a:solidFill>
                  <a:srgbClr val="C00000"/>
                </a:solidFill>
                <a:latin typeface="Times New Roman" panose="02020603050405020304" pitchFamily="18" charset="0"/>
                <a:cs typeface="Times New Roman" panose="02020603050405020304" pitchFamily="18" charset="0"/>
              </a:rPr>
              <a:t>-DAF </a:t>
            </a:r>
            <a:r>
              <a:rPr lang="ru-RU" sz="2400" b="1" dirty="0">
                <a:solidFill>
                  <a:srgbClr val="002060"/>
                </a:solidFill>
                <a:latin typeface="Times New Roman" panose="02020603050405020304" pitchFamily="18" charset="0"/>
                <a:cs typeface="Times New Roman" panose="02020603050405020304" pitchFamily="18" charset="0"/>
              </a:rPr>
              <a:t>- продавец принимает на себя риски до определенной государственной границы, а далее риски принимает на себя покупатель;</a:t>
            </a:r>
          </a:p>
          <a:p>
            <a:pPr algn="just"/>
            <a:r>
              <a:rPr lang="ru-RU" sz="2400" b="1" dirty="0">
                <a:solidFill>
                  <a:srgbClr val="C00000"/>
                </a:solidFill>
                <a:latin typeface="Times New Roman" panose="02020603050405020304" pitchFamily="18" charset="0"/>
                <a:cs typeface="Times New Roman" panose="02020603050405020304" pitchFamily="18" charset="0"/>
              </a:rPr>
              <a:t>-DES </a:t>
            </a:r>
            <a:r>
              <a:rPr lang="ru-RU" sz="2400" b="1" dirty="0">
                <a:solidFill>
                  <a:srgbClr val="002060"/>
                </a:solidFill>
                <a:latin typeface="Times New Roman" panose="02020603050405020304" pitchFamily="18" charset="0"/>
                <a:cs typeface="Times New Roman" panose="02020603050405020304" pitchFamily="18" charset="0"/>
              </a:rPr>
              <a:t>- передача рисков продавцом покупателю происходит на борту судна;</a:t>
            </a:r>
          </a:p>
          <a:p>
            <a:pPr algn="just"/>
            <a:r>
              <a:rPr lang="ru-RU" sz="2400" b="1" dirty="0">
                <a:solidFill>
                  <a:srgbClr val="C00000"/>
                </a:solidFill>
                <a:latin typeface="Times New Roman" panose="02020603050405020304" pitchFamily="18" charset="0"/>
                <a:cs typeface="Times New Roman" panose="02020603050405020304" pitchFamily="18" charset="0"/>
              </a:rPr>
              <a:t>-DEQ </a:t>
            </a:r>
            <a:r>
              <a:rPr lang="ru-RU" sz="2400" b="1" dirty="0">
                <a:solidFill>
                  <a:srgbClr val="002060"/>
                </a:solidFill>
                <a:latin typeface="Times New Roman" panose="02020603050405020304" pitchFamily="18" charset="0"/>
                <a:cs typeface="Times New Roman" panose="02020603050405020304" pitchFamily="18" charset="0"/>
              </a:rPr>
              <a:t>- передача рисков происходит в момент прибытия товара в порт.</a:t>
            </a:r>
          </a:p>
        </p:txBody>
      </p:sp>
      <p:sp>
        <p:nvSpPr>
          <p:cNvPr id="5" name="Заголовок 3">
            <a:extLst>
              <a:ext uri="{FF2B5EF4-FFF2-40B4-BE49-F238E27FC236}">
                <a16:creationId xmlns:a16="http://schemas.microsoft.com/office/drawing/2014/main" id="{3BCC22F1-7E16-4ADB-921F-686C05866DDC}"/>
              </a:ext>
            </a:extLst>
          </p:cNvPr>
          <p:cNvSpPr txBox="1">
            <a:spLocks/>
          </p:cNvSpPr>
          <p:nvPr/>
        </p:nvSpPr>
        <p:spPr>
          <a:xfrm>
            <a:off x="1541584" y="220218"/>
            <a:ext cx="9144000" cy="83134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dirty="0">
                <a:solidFill>
                  <a:srgbClr val="C00000"/>
                </a:solidFill>
                <a:latin typeface="Times New Roman" panose="02020603050405020304" pitchFamily="18" charset="0"/>
                <a:cs typeface="Times New Roman" panose="02020603050405020304" pitchFamily="18" charset="0"/>
              </a:rPr>
              <a:t>Классификация транспортного риска</a:t>
            </a:r>
          </a:p>
        </p:txBody>
      </p:sp>
    </p:spTree>
    <p:extLst>
      <p:ext uri="{BB962C8B-B14F-4D97-AF65-F5344CB8AC3E}">
        <p14:creationId xmlns:p14="http://schemas.microsoft.com/office/powerpoint/2010/main" val="2418941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249642"/>
            <a:ext cx="11635740" cy="431098"/>
          </a:xfrm>
        </p:spPr>
        <p:txBody>
          <a:bodyPr>
            <a:normAutofit fontScale="90000"/>
          </a:bodyPr>
          <a:lstStyle/>
          <a:p>
            <a:r>
              <a:rPr lang="ru-RU" dirty="0">
                <a:solidFill>
                  <a:srgbClr val="C00000"/>
                </a:solidFill>
                <a:latin typeface="Times New Roman" panose="02020603050405020304" pitchFamily="18" charset="0"/>
                <a:cs typeface="Times New Roman" panose="02020603050405020304" pitchFamily="18" charset="0"/>
              </a:rPr>
              <a:t>Классификация рисков</a:t>
            </a:r>
          </a:p>
        </p:txBody>
      </p:sp>
      <p:grpSp>
        <p:nvGrpSpPr>
          <p:cNvPr id="5" name="Группа 4">
            <a:extLst>
              <a:ext uri="{FF2B5EF4-FFF2-40B4-BE49-F238E27FC236}">
                <a16:creationId xmlns:a16="http://schemas.microsoft.com/office/drawing/2014/main" id="{750070A9-1890-4961-B345-CFB1319E3735}"/>
              </a:ext>
            </a:extLst>
          </p:cNvPr>
          <p:cNvGrpSpPr>
            <a:grpSpLocks/>
          </p:cNvGrpSpPr>
          <p:nvPr/>
        </p:nvGrpSpPr>
        <p:grpSpPr bwMode="auto">
          <a:xfrm>
            <a:off x="213360" y="696638"/>
            <a:ext cx="11765279" cy="6086284"/>
            <a:chOff x="1134" y="1125"/>
            <a:chExt cx="15139" cy="9063"/>
          </a:xfrm>
        </p:grpSpPr>
        <p:sp>
          <p:nvSpPr>
            <p:cNvPr id="6" name="Rectangle 1050">
              <a:extLst>
                <a:ext uri="{FF2B5EF4-FFF2-40B4-BE49-F238E27FC236}">
                  <a16:creationId xmlns:a16="http://schemas.microsoft.com/office/drawing/2014/main" id="{60B39F9B-BA8B-4044-BFC4-28D60A2DA395}"/>
                </a:ext>
              </a:extLst>
            </p:cNvPr>
            <p:cNvSpPr>
              <a:spLocks noChangeArrowheads="1"/>
            </p:cNvSpPr>
            <p:nvPr/>
          </p:nvSpPr>
          <p:spPr bwMode="auto">
            <a:xfrm>
              <a:off x="1185" y="1125"/>
              <a:ext cx="15088" cy="363"/>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a:solidFill>
                    <a:srgbClr val="002060"/>
                  </a:solidFill>
                  <a:effectLst/>
                  <a:latin typeface="Times New Roman" panose="02020603050405020304" pitchFamily="18" charset="0"/>
                  <a:ea typeface="Times New Roman" panose="02020603050405020304" pitchFamily="18" charset="0"/>
                </a:rPr>
                <a:t>Виды рисков в зависимости от</a:t>
              </a:r>
              <a:endParaRPr lang="ru-RU" sz="900">
                <a:effectLst/>
                <a:latin typeface="Times New Roman" panose="02020603050405020304" pitchFamily="18" charset="0"/>
                <a:ea typeface="Times New Roman" panose="02020603050405020304" pitchFamily="18" charset="0"/>
              </a:endParaRPr>
            </a:p>
          </p:txBody>
        </p:sp>
        <p:sp>
          <p:nvSpPr>
            <p:cNvPr id="7" name="Rectangle 1051">
              <a:extLst>
                <a:ext uri="{FF2B5EF4-FFF2-40B4-BE49-F238E27FC236}">
                  <a16:creationId xmlns:a16="http://schemas.microsoft.com/office/drawing/2014/main" id="{057006FA-5BC9-40F4-B5BB-0524A26FFAF9}"/>
                </a:ext>
              </a:extLst>
            </p:cNvPr>
            <p:cNvSpPr>
              <a:spLocks noChangeArrowheads="1"/>
            </p:cNvSpPr>
            <p:nvPr/>
          </p:nvSpPr>
          <p:spPr bwMode="auto">
            <a:xfrm>
              <a:off x="1185" y="1648"/>
              <a:ext cx="169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результата</a:t>
              </a:r>
              <a:endParaRPr lang="ru-RU" sz="900">
                <a:effectLst/>
                <a:latin typeface="Times New Roman" panose="02020603050405020304" pitchFamily="18" charset="0"/>
                <a:ea typeface="Times New Roman" panose="02020603050405020304" pitchFamily="18" charset="0"/>
              </a:endParaRPr>
            </a:p>
          </p:txBody>
        </p:sp>
        <p:sp>
          <p:nvSpPr>
            <p:cNvPr id="8" name="Rectangle 1052">
              <a:extLst>
                <a:ext uri="{FF2B5EF4-FFF2-40B4-BE49-F238E27FC236}">
                  <a16:creationId xmlns:a16="http://schemas.microsoft.com/office/drawing/2014/main" id="{9E080DF7-BDDF-4887-90CA-04A46A471AB1}"/>
                </a:ext>
              </a:extLst>
            </p:cNvPr>
            <p:cNvSpPr>
              <a:spLocks noChangeArrowheads="1"/>
            </p:cNvSpPr>
            <p:nvPr/>
          </p:nvSpPr>
          <p:spPr bwMode="auto">
            <a:xfrm>
              <a:off x="3006" y="1669"/>
              <a:ext cx="2248"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степени снижения</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9" name="Rectangle 1053">
              <a:extLst>
                <a:ext uri="{FF2B5EF4-FFF2-40B4-BE49-F238E27FC236}">
                  <a16:creationId xmlns:a16="http://schemas.microsoft.com/office/drawing/2014/main" id="{375AE4C6-D381-4744-84E8-EC0FC78F8607}"/>
                </a:ext>
              </a:extLst>
            </p:cNvPr>
            <p:cNvSpPr>
              <a:spLocks noChangeArrowheads="1"/>
            </p:cNvSpPr>
            <p:nvPr/>
          </p:nvSpPr>
          <p:spPr bwMode="auto">
            <a:xfrm>
              <a:off x="5522" y="1669"/>
              <a:ext cx="4388"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причины возникновения (по сфере возникновения)</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0" name="AutoShape 1054">
              <a:extLst>
                <a:ext uri="{FF2B5EF4-FFF2-40B4-BE49-F238E27FC236}">
                  <a16:creationId xmlns:a16="http://schemas.microsoft.com/office/drawing/2014/main" id="{E6C561BE-5F96-49B3-9073-9B246DEF23DE}"/>
                </a:ext>
              </a:extLst>
            </p:cNvPr>
            <p:cNvCxnSpPr>
              <a:cxnSpLocks noChangeShapeType="1"/>
            </p:cNvCxnSpPr>
            <p:nvPr/>
          </p:nvCxnSpPr>
          <p:spPr bwMode="auto">
            <a:xfrm>
              <a:off x="1260" y="2000"/>
              <a:ext cx="0" cy="906"/>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11" name="Rectangle 1055">
              <a:extLst>
                <a:ext uri="{FF2B5EF4-FFF2-40B4-BE49-F238E27FC236}">
                  <a16:creationId xmlns:a16="http://schemas.microsoft.com/office/drawing/2014/main" id="{116E1CB3-D853-4A26-A45D-5B753AAB7039}"/>
                </a:ext>
              </a:extLst>
            </p:cNvPr>
            <p:cNvSpPr>
              <a:spLocks noChangeArrowheads="1"/>
            </p:cNvSpPr>
            <p:nvPr/>
          </p:nvSpPr>
          <p:spPr bwMode="auto">
            <a:xfrm>
              <a:off x="1425" y="2180"/>
              <a:ext cx="145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чистые</a:t>
              </a:r>
              <a:endParaRPr lang="ru-RU" sz="900">
                <a:effectLst/>
                <a:latin typeface="Times New Roman" panose="02020603050405020304" pitchFamily="18" charset="0"/>
                <a:ea typeface="Times New Roman" panose="02020603050405020304" pitchFamily="18" charset="0"/>
              </a:endParaRPr>
            </a:p>
          </p:txBody>
        </p:sp>
        <p:cxnSp>
          <p:nvCxnSpPr>
            <p:cNvPr id="12" name="AutoShape 1057">
              <a:extLst>
                <a:ext uri="{FF2B5EF4-FFF2-40B4-BE49-F238E27FC236}">
                  <a16:creationId xmlns:a16="http://schemas.microsoft.com/office/drawing/2014/main" id="{C6BCD198-FC81-4D53-8330-FE367267E31A}"/>
                </a:ext>
              </a:extLst>
            </p:cNvPr>
            <p:cNvCxnSpPr>
              <a:cxnSpLocks noChangeShapeType="1"/>
            </p:cNvCxnSpPr>
            <p:nvPr/>
          </p:nvCxnSpPr>
          <p:spPr bwMode="auto">
            <a:xfrm>
              <a:off x="1260" y="2341"/>
              <a:ext cx="16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3" name="Rectangle 1059">
              <a:extLst>
                <a:ext uri="{FF2B5EF4-FFF2-40B4-BE49-F238E27FC236}">
                  <a16:creationId xmlns:a16="http://schemas.microsoft.com/office/drawing/2014/main" id="{4E955409-A31B-4F1F-B0D5-CB5530BDA2C4}"/>
                </a:ext>
              </a:extLst>
            </p:cNvPr>
            <p:cNvSpPr>
              <a:spLocks noChangeArrowheads="1"/>
            </p:cNvSpPr>
            <p:nvPr/>
          </p:nvSpPr>
          <p:spPr bwMode="auto">
            <a:xfrm>
              <a:off x="3246" y="2201"/>
              <a:ext cx="2008"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систематические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4" name="AutoShape 1061">
              <a:extLst>
                <a:ext uri="{FF2B5EF4-FFF2-40B4-BE49-F238E27FC236}">
                  <a16:creationId xmlns:a16="http://schemas.microsoft.com/office/drawing/2014/main" id="{77B6EAF3-E78F-4F0D-BEA2-7967E80DF9C5}"/>
                </a:ext>
              </a:extLst>
            </p:cNvPr>
            <p:cNvCxnSpPr>
              <a:cxnSpLocks noChangeShapeType="1"/>
            </p:cNvCxnSpPr>
            <p:nvPr/>
          </p:nvCxnSpPr>
          <p:spPr bwMode="auto">
            <a:xfrm>
              <a:off x="3075" y="2000"/>
              <a:ext cx="0" cy="906"/>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15" name="AutoShape 1062">
              <a:extLst>
                <a:ext uri="{FF2B5EF4-FFF2-40B4-BE49-F238E27FC236}">
                  <a16:creationId xmlns:a16="http://schemas.microsoft.com/office/drawing/2014/main" id="{3C75428C-7093-407A-9D84-59FBF9600DC5}"/>
                </a:ext>
              </a:extLst>
            </p:cNvPr>
            <p:cNvCxnSpPr>
              <a:cxnSpLocks noChangeShapeType="1"/>
            </p:cNvCxnSpPr>
            <p:nvPr/>
          </p:nvCxnSpPr>
          <p:spPr bwMode="auto">
            <a:xfrm>
              <a:off x="3075" y="2341"/>
              <a:ext cx="17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6" name="Rectangle 1064">
              <a:extLst>
                <a:ext uri="{FF2B5EF4-FFF2-40B4-BE49-F238E27FC236}">
                  <a16:creationId xmlns:a16="http://schemas.microsoft.com/office/drawing/2014/main" id="{4BF1BE86-4217-45E2-92B1-11152699A3F9}"/>
                </a:ext>
              </a:extLst>
            </p:cNvPr>
            <p:cNvSpPr>
              <a:spLocks noChangeArrowheads="1"/>
            </p:cNvSpPr>
            <p:nvPr/>
          </p:nvSpPr>
          <p:spPr bwMode="auto">
            <a:xfrm>
              <a:off x="10163" y="1669"/>
              <a:ext cx="6110"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условий наступления рисковой ситуации </a:t>
              </a:r>
              <a:endParaRPr lang="ru-RU" sz="900">
                <a:effectLst/>
                <a:latin typeface="Times New Roman" panose="02020603050405020304" pitchFamily="18" charset="0"/>
                <a:ea typeface="Times New Roman" panose="02020603050405020304" pitchFamily="18" charset="0"/>
              </a:endParaRPr>
            </a:p>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7" name="AutoShape 1065">
              <a:extLst>
                <a:ext uri="{FF2B5EF4-FFF2-40B4-BE49-F238E27FC236}">
                  <a16:creationId xmlns:a16="http://schemas.microsoft.com/office/drawing/2014/main" id="{2613F3C2-B3F5-4E8B-821C-F5037C83B141}"/>
                </a:ext>
              </a:extLst>
            </p:cNvPr>
            <p:cNvCxnSpPr>
              <a:cxnSpLocks noChangeShapeType="1"/>
            </p:cNvCxnSpPr>
            <p:nvPr/>
          </p:nvCxnSpPr>
          <p:spPr bwMode="auto">
            <a:xfrm>
              <a:off x="2099" y="1488"/>
              <a:ext cx="0" cy="18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8" name="AutoShape 1066">
              <a:extLst>
                <a:ext uri="{FF2B5EF4-FFF2-40B4-BE49-F238E27FC236}">
                  <a16:creationId xmlns:a16="http://schemas.microsoft.com/office/drawing/2014/main" id="{A21FD2F9-EC7F-46DC-81CE-EEC8D2B05877}"/>
                </a:ext>
              </a:extLst>
            </p:cNvPr>
            <p:cNvCxnSpPr>
              <a:cxnSpLocks noChangeShapeType="1"/>
            </p:cNvCxnSpPr>
            <p:nvPr/>
          </p:nvCxnSpPr>
          <p:spPr bwMode="auto">
            <a:xfrm>
              <a:off x="4165" y="1488"/>
              <a:ext cx="12" cy="18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9" name="AutoShape 1067">
              <a:extLst>
                <a:ext uri="{FF2B5EF4-FFF2-40B4-BE49-F238E27FC236}">
                  <a16:creationId xmlns:a16="http://schemas.microsoft.com/office/drawing/2014/main" id="{F95E9D9E-40F5-4551-91D3-9326081A6B30}"/>
                </a:ext>
              </a:extLst>
            </p:cNvPr>
            <p:cNvCxnSpPr>
              <a:cxnSpLocks noChangeShapeType="1"/>
            </p:cNvCxnSpPr>
            <p:nvPr/>
          </p:nvCxnSpPr>
          <p:spPr bwMode="auto">
            <a:xfrm>
              <a:off x="8009" y="1488"/>
              <a:ext cx="0" cy="18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20" name="AutoShape 1068">
              <a:extLst>
                <a:ext uri="{FF2B5EF4-FFF2-40B4-BE49-F238E27FC236}">
                  <a16:creationId xmlns:a16="http://schemas.microsoft.com/office/drawing/2014/main" id="{66AF9187-E109-4370-827E-9E6A5A656903}"/>
                </a:ext>
              </a:extLst>
            </p:cNvPr>
            <p:cNvCxnSpPr>
              <a:cxnSpLocks noChangeShapeType="1"/>
            </p:cNvCxnSpPr>
            <p:nvPr/>
          </p:nvCxnSpPr>
          <p:spPr bwMode="auto">
            <a:xfrm>
              <a:off x="13356" y="1488"/>
              <a:ext cx="0" cy="18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21" name="Rectangle 1069">
              <a:extLst>
                <a:ext uri="{FF2B5EF4-FFF2-40B4-BE49-F238E27FC236}">
                  <a16:creationId xmlns:a16="http://schemas.microsoft.com/office/drawing/2014/main" id="{80E9C858-F0B9-422B-85F1-228B823F0372}"/>
                </a:ext>
              </a:extLst>
            </p:cNvPr>
            <p:cNvSpPr>
              <a:spLocks noChangeArrowheads="1"/>
            </p:cNvSpPr>
            <p:nvPr/>
          </p:nvSpPr>
          <p:spPr bwMode="auto">
            <a:xfrm>
              <a:off x="5522"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36000"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предпринимательские</a:t>
              </a:r>
              <a:endParaRPr lang="ru-RU" sz="900" dirty="0">
                <a:effectLst/>
                <a:latin typeface="Times New Roman" panose="02020603050405020304" pitchFamily="18" charset="0"/>
                <a:ea typeface="Times New Roman" panose="02020603050405020304" pitchFamily="18" charset="0"/>
              </a:endParaRPr>
            </a:p>
            <a:p>
              <a:pPr marL="158115" algn="just">
                <a:spcAft>
                  <a:spcPts val="0"/>
                </a:spcAft>
              </a:pPr>
              <a:r>
                <a:rPr lang="ru-RU" sz="900" dirty="0">
                  <a:effectLst/>
                  <a:latin typeface="Times New Roman" panose="02020603050405020304" pitchFamily="18" charset="0"/>
                  <a:ea typeface="Times New Roman" panose="02020603050405020304" pitchFamily="18" charset="0"/>
                </a:rPr>
                <a:t> </a:t>
              </a:r>
            </a:p>
          </p:txBody>
        </p:sp>
        <p:sp>
          <p:nvSpPr>
            <p:cNvPr id="22" name="Rectangle 1056">
              <a:extLst>
                <a:ext uri="{FF2B5EF4-FFF2-40B4-BE49-F238E27FC236}">
                  <a16:creationId xmlns:a16="http://schemas.microsoft.com/office/drawing/2014/main" id="{6889E662-0BEC-4F3F-9BBB-0FB757BFE4A9}"/>
                </a:ext>
              </a:extLst>
            </p:cNvPr>
            <p:cNvSpPr>
              <a:spLocks noChangeArrowheads="1"/>
            </p:cNvSpPr>
            <p:nvPr/>
          </p:nvSpPr>
          <p:spPr bwMode="auto">
            <a:xfrm>
              <a:off x="1425" y="2725"/>
              <a:ext cx="145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спекулятивные</a:t>
              </a:r>
              <a:endParaRPr lang="ru-RU" sz="900">
                <a:effectLst/>
                <a:latin typeface="Times New Roman" panose="02020603050405020304" pitchFamily="18" charset="0"/>
                <a:ea typeface="Times New Roman" panose="02020603050405020304" pitchFamily="18" charset="0"/>
              </a:endParaRPr>
            </a:p>
          </p:txBody>
        </p:sp>
        <p:cxnSp>
          <p:nvCxnSpPr>
            <p:cNvPr id="23" name="AutoShape 1058">
              <a:extLst>
                <a:ext uri="{FF2B5EF4-FFF2-40B4-BE49-F238E27FC236}">
                  <a16:creationId xmlns:a16="http://schemas.microsoft.com/office/drawing/2014/main" id="{9FDFEFF2-00AA-4833-8BA8-EEDE8FE1B7DF}"/>
                </a:ext>
              </a:extLst>
            </p:cNvPr>
            <p:cNvCxnSpPr>
              <a:cxnSpLocks noChangeShapeType="1"/>
            </p:cNvCxnSpPr>
            <p:nvPr/>
          </p:nvCxnSpPr>
          <p:spPr bwMode="auto">
            <a:xfrm>
              <a:off x="1260" y="2906"/>
              <a:ext cx="16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24" name="Rectangle 1060">
              <a:extLst>
                <a:ext uri="{FF2B5EF4-FFF2-40B4-BE49-F238E27FC236}">
                  <a16:creationId xmlns:a16="http://schemas.microsoft.com/office/drawing/2014/main" id="{49C5407B-4E66-49B3-B833-22E5AAE453E4}"/>
                </a:ext>
              </a:extLst>
            </p:cNvPr>
            <p:cNvSpPr>
              <a:spLocks noChangeArrowheads="1"/>
            </p:cNvSpPr>
            <p:nvPr/>
          </p:nvSpPr>
          <p:spPr bwMode="auto">
            <a:xfrm>
              <a:off x="3246" y="2746"/>
              <a:ext cx="2008"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несистематические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25" name="AutoShape 1074">
              <a:extLst>
                <a:ext uri="{FF2B5EF4-FFF2-40B4-BE49-F238E27FC236}">
                  <a16:creationId xmlns:a16="http://schemas.microsoft.com/office/drawing/2014/main" id="{9EDE16FA-92EF-4A98-8C6A-9194778C5BCF}"/>
                </a:ext>
              </a:extLst>
            </p:cNvPr>
            <p:cNvCxnSpPr>
              <a:cxnSpLocks noChangeShapeType="1"/>
            </p:cNvCxnSpPr>
            <p:nvPr/>
          </p:nvCxnSpPr>
          <p:spPr bwMode="auto">
            <a:xfrm>
              <a:off x="5793"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26" name="Rectangle 1075">
              <a:extLst>
                <a:ext uri="{FF2B5EF4-FFF2-40B4-BE49-F238E27FC236}">
                  <a16:creationId xmlns:a16="http://schemas.microsoft.com/office/drawing/2014/main" id="{200AFB3E-5BB8-4A2F-8E92-6DB35A15474C}"/>
                </a:ext>
              </a:extLst>
            </p:cNvPr>
            <p:cNvSpPr>
              <a:spLocks noChangeArrowheads="1"/>
            </p:cNvSpPr>
            <p:nvPr/>
          </p:nvSpPr>
          <p:spPr bwMode="auto">
            <a:xfrm>
              <a:off x="6250"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природно-естественные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27" name="Rectangle 1076">
              <a:extLst>
                <a:ext uri="{FF2B5EF4-FFF2-40B4-BE49-F238E27FC236}">
                  <a16:creationId xmlns:a16="http://schemas.microsoft.com/office/drawing/2014/main" id="{98C6DE62-8E12-4714-A6BC-3E31B1877D78}"/>
                </a:ext>
              </a:extLst>
            </p:cNvPr>
            <p:cNvSpPr>
              <a:spLocks noChangeArrowheads="1"/>
            </p:cNvSpPr>
            <p:nvPr/>
          </p:nvSpPr>
          <p:spPr bwMode="auto">
            <a:xfrm>
              <a:off x="6979"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экологические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28" name="Rectangle 1077">
              <a:extLst>
                <a:ext uri="{FF2B5EF4-FFF2-40B4-BE49-F238E27FC236}">
                  <a16:creationId xmlns:a16="http://schemas.microsoft.com/office/drawing/2014/main" id="{8C876D28-E888-46F3-B4DA-563488FBCC81}"/>
                </a:ext>
              </a:extLst>
            </p:cNvPr>
            <p:cNvSpPr>
              <a:spLocks noChangeArrowheads="1"/>
            </p:cNvSpPr>
            <p:nvPr/>
          </p:nvSpPr>
          <p:spPr bwMode="auto">
            <a:xfrm>
              <a:off x="7757"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страновые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29" name="Rectangle 1078">
              <a:extLst>
                <a:ext uri="{FF2B5EF4-FFF2-40B4-BE49-F238E27FC236}">
                  <a16:creationId xmlns:a16="http://schemas.microsoft.com/office/drawing/2014/main" id="{251D80F2-07DD-432E-86B4-B34AF9A91DCC}"/>
                </a:ext>
              </a:extLst>
            </p:cNvPr>
            <p:cNvSpPr>
              <a:spLocks noChangeArrowheads="1"/>
            </p:cNvSpPr>
            <p:nvPr/>
          </p:nvSpPr>
          <p:spPr bwMode="auto">
            <a:xfrm>
              <a:off x="8510"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транспортные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30" name="Rectangle 1080">
              <a:extLst>
                <a:ext uri="{FF2B5EF4-FFF2-40B4-BE49-F238E27FC236}">
                  <a16:creationId xmlns:a16="http://schemas.microsoft.com/office/drawing/2014/main" id="{87CD2FD0-4E89-4ECD-ADB9-DAD25613F799}"/>
                </a:ext>
              </a:extLst>
            </p:cNvPr>
            <p:cNvSpPr>
              <a:spLocks noChangeArrowheads="1"/>
            </p:cNvSpPr>
            <p:nvPr/>
          </p:nvSpPr>
          <p:spPr bwMode="auto">
            <a:xfrm rot="5400000">
              <a:off x="11073" y="1270"/>
              <a:ext cx="459" cy="2279"/>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внешние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31" name="Rectangle 1081">
              <a:extLst>
                <a:ext uri="{FF2B5EF4-FFF2-40B4-BE49-F238E27FC236}">
                  <a16:creationId xmlns:a16="http://schemas.microsoft.com/office/drawing/2014/main" id="{E18852F3-4D8F-4051-A239-DAD5D1BF3FC8}"/>
                </a:ext>
              </a:extLst>
            </p:cNvPr>
            <p:cNvSpPr>
              <a:spLocks noChangeArrowheads="1"/>
            </p:cNvSpPr>
            <p:nvPr/>
          </p:nvSpPr>
          <p:spPr bwMode="auto">
            <a:xfrm rot="5400000">
              <a:off x="14215" y="582"/>
              <a:ext cx="459" cy="3656"/>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внутренние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32" name="AutoShape 1082">
              <a:extLst>
                <a:ext uri="{FF2B5EF4-FFF2-40B4-BE49-F238E27FC236}">
                  <a16:creationId xmlns:a16="http://schemas.microsoft.com/office/drawing/2014/main" id="{DA55D2B8-C88F-48EE-A1E3-1C35F06DC483}"/>
                </a:ext>
              </a:extLst>
            </p:cNvPr>
            <p:cNvCxnSpPr>
              <a:cxnSpLocks noChangeShapeType="1"/>
            </p:cNvCxnSpPr>
            <p:nvPr/>
          </p:nvCxnSpPr>
          <p:spPr bwMode="auto">
            <a:xfrm>
              <a:off x="6531"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33" name="AutoShape 1083">
              <a:extLst>
                <a:ext uri="{FF2B5EF4-FFF2-40B4-BE49-F238E27FC236}">
                  <a16:creationId xmlns:a16="http://schemas.microsoft.com/office/drawing/2014/main" id="{E43C6494-5100-4DB5-9FDB-FE0E0B488350}"/>
                </a:ext>
              </a:extLst>
            </p:cNvPr>
            <p:cNvCxnSpPr>
              <a:cxnSpLocks noChangeShapeType="1"/>
            </p:cNvCxnSpPr>
            <p:nvPr/>
          </p:nvCxnSpPr>
          <p:spPr bwMode="auto">
            <a:xfrm>
              <a:off x="7258"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34" name="AutoShape 1084">
              <a:extLst>
                <a:ext uri="{FF2B5EF4-FFF2-40B4-BE49-F238E27FC236}">
                  <a16:creationId xmlns:a16="http://schemas.microsoft.com/office/drawing/2014/main" id="{E9311E21-1922-4FD4-BDD4-C16D28595C4F}"/>
                </a:ext>
              </a:extLst>
            </p:cNvPr>
            <p:cNvCxnSpPr>
              <a:cxnSpLocks noChangeShapeType="1"/>
            </p:cNvCxnSpPr>
            <p:nvPr/>
          </p:nvCxnSpPr>
          <p:spPr bwMode="auto">
            <a:xfrm>
              <a:off x="8009"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35" name="AutoShape 1085">
              <a:extLst>
                <a:ext uri="{FF2B5EF4-FFF2-40B4-BE49-F238E27FC236}">
                  <a16:creationId xmlns:a16="http://schemas.microsoft.com/office/drawing/2014/main" id="{16F41DCB-6066-475A-9DFF-CEE51E5B407E}"/>
                </a:ext>
              </a:extLst>
            </p:cNvPr>
            <p:cNvCxnSpPr>
              <a:cxnSpLocks noChangeShapeType="1"/>
            </p:cNvCxnSpPr>
            <p:nvPr/>
          </p:nvCxnSpPr>
          <p:spPr bwMode="auto">
            <a:xfrm>
              <a:off x="8848"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36" name="AutoShape 1086">
              <a:extLst>
                <a:ext uri="{FF2B5EF4-FFF2-40B4-BE49-F238E27FC236}">
                  <a16:creationId xmlns:a16="http://schemas.microsoft.com/office/drawing/2014/main" id="{98DF0D45-4FAD-4834-A8EB-5E06BD5D9D12}"/>
                </a:ext>
              </a:extLst>
            </p:cNvPr>
            <p:cNvCxnSpPr>
              <a:cxnSpLocks noChangeShapeType="1"/>
            </p:cNvCxnSpPr>
            <p:nvPr/>
          </p:nvCxnSpPr>
          <p:spPr bwMode="auto">
            <a:xfrm>
              <a:off x="9624" y="2000"/>
              <a:ext cx="0" cy="202"/>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37" name="Rectangle 1079">
              <a:extLst>
                <a:ext uri="{FF2B5EF4-FFF2-40B4-BE49-F238E27FC236}">
                  <a16:creationId xmlns:a16="http://schemas.microsoft.com/office/drawing/2014/main" id="{B05D2DC7-B79C-495F-9468-1FD7C2856BAA}"/>
                </a:ext>
              </a:extLst>
            </p:cNvPr>
            <p:cNvSpPr>
              <a:spLocks noChangeArrowheads="1"/>
            </p:cNvSpPr>
            <p:nvPr/>
          </p:nvSpPr>
          <p:spPr bwMode="auto">
            <a:xfrm>
              <a:off x="9314" y="2201"/>
              <a:ext cx="596" cy="1900"/>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коммерческие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38" name="AutoShape 1063">
              <a:extLst>
                <a:ext uri="{FF2B5EF4-FFF2-40B4-BE49-F238E27FC236}">
                  <a16:creationId xmlns:a16="http://schemas.microsoft.com/office/drawing/2014/main" id="{8F11AE99-021F-4098-ADE0-E40C1BB4EC49}"/>
                </a:ext>
              </a:extLst>
            </p:cNvPr>
            <p:cNvCxnSpPr>
              <a:cxnSpLocks noChangeShapeType="1"/>
            </p:cNvCxnSpPr>
            <p:nvPr/>
          </p:nvCxnSpPr>
          <p:spPr bwMode="auto">
            <a:xfrm>
              <a:off x="3075" y="2906"/>
              <a:ext cx="17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39" name="Rectangle 1070">
              <a:extLst>
                <a:ext uri="{FF2B5EF4-FFF2-40B4-BE49-F238E27FC236}">
                  <a16:creationId xmlns:a16="http://schemas.microsoft.com/office/drawing/2014/main" id="{A4328E6E-7983-43F1-AEBE-A69D7F31ACDA}"/>
                </a:ext>
              </a:extLst>
            </p:cNvPr>
            <p:cNvSpPr>
              <a:spLocks noChangeArrowheads="1"/>
            </p:cNvSpPr>
            <p:nvPr/>
          </p:nvSpPr>
          <p:spPr bwMode="auto">
            <a:xfrm>
              <a:off x="3715" y="3269"/>
              <a:ext cx="145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внешние</a:t>
              </a:r>
              <a:endParaRPr lang="ru-RU" sz="900">
                <a:effectLst/>
                <a:latin typeface="Times New Roman" panose="02020603050405020304" pitchFamily="18" charset="0"/>
                <a:ea typeface="Times New Roman" panose="02020603050405020304" pitchFamily="18" charset="0"/>
              </a:endParaRPr>
            </a:p>
          </p:txBody>
        </p:sp>
        <p:cxnSp>
          <p:nvCxnSpPr>
            <p:cNvPr id="40" name="AutoShape 1072">
              <a:extLst>
                <a:ext uri="{FF2B5EF4-FFF2-40B4-BE49-F238E27FC236}">
                  <a16:creationId xmlns:a16="http://schemas.microsoft.com/office/drawing/2014/main" id="{26093F24-09CD-40FD-BC29-7BD8E2600052}"/>
                </a:ext>
              </a:extLst>
            </p:cNvPr>
            <p:cNvCxnSpPr>
              <a:cxnSpLocks noChangeShapeType="1"/>
            </p:cNvCxnSpPr>
            <p:nvPr/>
          </p:nvCxnSpPr>
          <p:spPr bwMode="auto">
            <a:xfrm flipH="1">
              <a:off x="5167" y="3429"/>
              <a:ext cx="35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41" name="Rectangle 1071">
              <a:extLst>
                <a:ext uri="{FF2B5EF4-FFF2-40B4-BE49-F238E27FC236}">
                  <a16:creationId xmlns:a16="http://schemas.microsoft.com/office/drawing/2014/main" id="{9AD767AE-044E-462E-906E-A9F974166E14}"/>
                </a:ext>
              </a:extLst>
            </p:cNvPr>
            <p:cNvSpPr>
              <a:spLocks noChangeArrowheads="1"/>
            </p:cNvSpPr>
            <p:nvPr/>
          </p:nvSpPr>
          <p:spPr bwMode="auto">
            <a:xfrm>
              <a:off x="3715" y="3750"/>
              <a:ext cx="1452"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внутренние</a:t>
              </a:r>
              <a:endParaRPr lang="ru-RU" sz="900">
                <a:effectLst/>
                <a:latin typeface="Times New Roman" panose="02020603050405020304" pitchFamily="18" charset="0"/>
                <a:ea typeface="Times New Roman" panose="02020603050405020304" pitchFamily="18" charset="0"/>
              </a:endParaRPr>
            </a:p>
          </p:txBody>
        </p:sp>
        <p:cxnSp>
          <p:nvCxnSpPr>
            <p:cNvPr id="42" name="AutoShape 1073">
              <a:extLst>
                <a:ext uri="{FF2B5EF4-FFF2-40B4-BE49-F238E27FC236}">
                  <a16:creationId xmlns:a16="http://schemas.microsoft.com/office/drawing/2014/main" id="{2BFAAC90-CB4A-4182-BA54-0411122B8155}"/>
                </a:ext>
              </a:extLst>
            </p:cNvPr>
            <p:cNvCxnSpPr>
              <a:cxnSpLocks noChangeShapeType="1"/>
            </p:cNvCxnSpPr>
            <p:nvPr/>
          </p:nvCxnSpPr>
          <p:spPr bwMode="auto">
            <a:xfrm flipH="1">
              <a:off x="5167" y="3897"/>
              <a:ext cx="35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43" name="AutoShape 1087">
              <a:extLst>
                <a:ext uri="{FF2B5EF4-FFF2-40B4-BE49-F238E27FC236}">
                  <a16:creationId xmlns:a16="http://schemas.microsoft.com/office/drawing/2014/main" id="{F7E8271B-E038-483D-B702-D1F96206370B}"/>
                </a:ext>
              </a:extLst>
            </p:cNvPr>
            <p:cNvCxnSpPr>
              <a:cxnSpLocks noChangeShapeType="1"/>
            </p:cNvCxnSpPr>
            <p:nvPr/>
          </p:nvCxnSpPr>
          <p:spPr bwMode="auto">
            <a:xfrm>
              <a:off x="8197" y="4102"/>
              <a:ext cx="0" cy="1141"/>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44" name="Rectangle 1089">
              <a:extLst>
                <a:ext uri="{FF2B5EF4-FFF2-40B4-BE49-F238E27FC236}">
                  <a16:creationId xmlns:a16="http://schemas.microsoft.com/office/drawing/2014/main" id="{55331D69-ABEA-48E0-879B-DA4B2F09A985}"/>
                </a:ext>
              </a:extLst>
            </p:cNvPr>
            <p:cNvSpPr>
              <a:spLocks noChangeArrowheads="1"/>
            </p:cNvSpPr>
            <p:nvPr/>
          </p:nvSpPr>
          <p:spPr bwMode="auto">
            <a:xfrm>
              <a:off x="5522" y="4261"/>
              <a:ext cx="2362" cy="33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макроэкономические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45" name="AutoShape 1091">
              <a:extLst>
                <a:ext uri="{FF2B5EF4-FFF2-40B4-BE49-F238E27FC236}">
                  <a16:creationId xmlns:a16="http://schemas.microsoft.com/office/drawing/2014/main" id="{0EA7EE23-9F2C-426C-B988-85CC998C5331}"/>
                </a:ext>
              </a:extLst>
            </p:cNvPr>
            <p:cNvCxnSpPr>
              <a:cxnSpLocks noChangeShapeType="1"/>
            </p:cNvCxnSpPr>
            <p:nvPr/>
          </p:nvCxnSpPr>
          <p:spPr bwMode="auto">
            <a:xfrm flipH="1">
              <a:off x="7884" y="4410"/>
              <a:ext cx="313"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46" name="Rectangle 1096">
              <a:extLst>
                <a:ext uri="{FF2B5EF4-FFF2-40B4-BE49-F238E27FC236}">
                  <a16:creationId xmlns:a16="http://schemas.microsoft.com/office/drawing/2014/main" id="{B9CD02F1-F8C2-45B0-B719-B4E01449D9BC}"/>
                </a:ext>
              </a:extLst>
            </p:cNvPr>
            <p:cNvSpPr>
              <a:spLocks noChangeArrowheads="1"/>
            </p:cNvSpPr>
            <p:nvPr/>
          </p:nvSpPr>
          <p:spPr bwMode="auto">
            <a:xfrm>
              <a:off x="1698" y="4357"/>
              <a:ext cx="2968" cy="757"/>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военные действия, обострение внутрипо­литической ситуации в стране, эмбарго</a:t>
              </a:r>
              <a:endParaRPr lang="ru-RU" sz="900">
                <a:effectLst/>
                <a:latin typeface="Times New Roman" panose="02020603050405020304" pitchFamily="18" charset="0"/>
                <a:ea typeface="Times New Roman" panose="02020603050405020304" pitchFamily="18" charset="0"/>
              </a:endParaRPr>
            </a:p>
          </p:txBody>
        </p:sp>
        <p:sp>
          <p:nvSpPr>
            <p:cNvPr id="47" name="Rectangle 1088">
              <a:extLst>
                <a:ext uri="{FF2B5EF4-FFF2-40B4-BE49-F238E27FC236}">
                  <a16:creationId xmlns:a16="http://schemas.microsoft.com/office/drawing/2014/main" id="{CA76DE83-C3B0-4CC3-BD43-A01EF1E0AAAB}"/>
                </a:ext>
              </a:extLst>
            </p:cNvPr>
            <p:cNvSpPr>
              <a:spLocks noChangeArrowheads="1"/>
            </p:cNvSpPr>
            <p:nvPr/>
          </p:nvSpPr>
          <p:spPr bwMode="auto">
            <a:xfrm>
              <a:off x="5522" y="4687"/>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микроэкономические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48" name="AutoShape 1092">
              <a:extLst>
                <a:ext uri="{FF2B5EF4-FFF2-40B4-BE49-F238E27FC236}">
                  <a16:creationId xmlns:a16="http://schemas.microsoft.com/office/drawing/2014/main" id="{E6D673E4-AF88-432B-BBA7-C0C3307E6DF0}"/>
                </a:ext>
              </a:extLst>
            </p:cNvPr>
            <p:cNvCxnSpPr>
              <a:cxnSpLocks noChangeShapeType="1"/>
            </p:cNvCxnSpPr>
            <p:nvPr/>
          </p:nvCxnSpPr>
          <p:spPr bwMode="auto">
            <a:xfrm flipH="1">
              <a:off x="7884" y="4815"/>
              <a:ext cx="313"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49" name="AutoShape 1095">
              <a:extLst>
                <a:ext uri="{FF2B5EF4-FFF2-40B4-BE49-F238E27FC236}">
                  <a16:creationId xmlns:a16="http://schemas.microsoft.com/office/drawing/2014/main" id="{6712062E-3338-46B8-A1B2-CFA2B21728E0}"/>
                </a:ext>
              </a:extLst>
            </p:cNvPr>
            <p:cNvCxnSpPr>
              <a:cxnSpLocks noChangeShapeType="1"/>
            </p:cNvCxnSpPr>
            <p:nvPr/>
          </p:nvCxnSpPr>
          <p:spPr bwMode="auto">
            <a:xfrm>
              <a:off x="5167" y="4815"/>
              <a:ext cx="0" cy="2059"/>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50" name="AutoShape 1100">
              <a:extLst>
                <a:ext uri="{FF2B5EF4-FFF2-40B4-BE49-F238E27FC236}">
                  <a16:creationId xmlns:a16="http://schemas.microsoft.com/office/drawing/2014/main" id="{26038B50-DC35-4B08-BF8A-9ADB2A98405B}"/>
                </a:ext>
              </a:extLst>
            </p:cNvPr>
            <p:cNvCxnSpPr>
              <a:cxnSpLocks noChangeShapeType="1"/>
            </p:cNvCxnSpPr>
            <p:nvPr/>
          </p:nvCxnSpPr>
          <p:spPr bwMode="auto">
            <a:xfrm flipH="1">
              <a:off x="4666" y="4815"/>
              <a:ext cx="501" cy="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51" name="Rectangle 1090">
              <a:extLst>
                <a:ext uri="{FF2B5EF4-FFF2-40B4-BE49-F238E27FC236}">
                  <a16:creationId xmlns:a16="http://schemas.microsoft.com/office/drawing/2014/main" id="{2CF3A822-CB92-43B8-9649-074514690452}"/>
                </a:ext>
              </a:extLst>
            </p:cNvPr>
            <p:cNvSpPr>
              <a:spLocks noChangeArrowheads="1"/>
            </p:cNvSpPr>
            <p:nvPr/>
          </p:nvSpPr>
          <p:spPr bwMode="auto">
            <a:xfrm>
              <a:off x="5522" y="5114"/>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политические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52" name="AutoShape 1093">
              <a:extLst>
                <a:ext uri="{FF2B5EF4-FFF2-40B4-BE49-F238E27FC236}">
                  <a16:creationId xmlns:a16="http://schemas.microsoft.com/office/drawing/2014/main" id="{453DE609-556C-4507-8AA7-2F4BF71817BB}"/>
                </a:ext>
              </a:extLst>
            </p:cNvPr>
            <p:cNvCxnSpPr>
              <a:cxnSpLocks noChangeShapeType="1"/>
            </p:cNvCxnSpPr>
            <p:nvPr/>
          </p:nvCxnSpPr>
          <p:spPr bwMode="auto">
            <a:xfrm flipH="1">
              <a:off x="7884" y="5242"/>
              <a:ext cx="313"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53" name="AutoShape 1104">
              <a:extLst>
                <a:ext uri="{FF2B5EF4-FFF2-40B4-BE49-F238E27FC236}">
                  <a16:creationId xmlns:a16="http://schemas.microsoft.com/office/drawing/2014/main" id="{D937158F-B659-4BAD-A247-1B2A7389A829}"/>
                </a:ext>
              </a:extLst>
            </p:cNvPr>
            <p:cNvCxnSpPr>
              <a:cxnSpLocks noChangeShapeType="1"/>
            </p:cNvCxnSpPr>
            <p:nvPr/>
          </p:nvCxnSpPr>
          <p:spPr bwMode="auto">
            <a:xfrm>
              <a:off x="9800" y="4102"/>
              <a:ext cx="0" cy="3124"/>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54" name="AutoShape 1094">
              <a:extLst>
                <a:ext uri="{FF2B5EF4-FFF2-40B4-BE49-F238E27FC236}">
                  <a16:creationId xmlns:a16="http://schemas.microsoft.com/office/drawing/2014/main" id="{2EF1B2A1-FFBA-489C-A747-80DC4646CA49}"/>
                </a:ext>
              </a:extLst>
            </p:cNvPr>
            <p:cNvCxnSpPr>
              <a:cxnSpLocks noChangeShapeType="1"/>
            </p:cNvCxnSpPr>
            <p:nvPr/>
          </p:nvCxnSpPr>
          <p:spPr bwMode="auto">
            <a:xfrm flipH="1">
              <a:off x="5167" y="5242"/>
              <a:ext cx="355" cy="0"/>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55" name="Rectangle 1097">
              <a:extLst>
                <a:ext uri="{FF2B5EF4-FFF2-40B4-BE49-F238E27FC236}">
                  <a16:creationId xmlns:a16="http://schemas.microsoft.com/office/drawing/2014/main" id="{AC1C5743-5DF8-4C5A-8B7D-71AE8DAB830D}"/>
                </a:ext>
              </a:extLst>
            </p:cNvPr>
            <p:cNvSpPr>
              <a:spLocks noChangeArrowheads="1"/>
            </p:cNvSpPr>
            <p:nvPr/>
          </p:nvSpPr>
          <p:spPr bwMode="auto">
            <a:xfrm>
              <a:off x="1698" y="5305"/>
              <a:ext cx="2968" cy="32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мораторий на внешние платежи</a:t>
              </a:r>
              <a:endParaRPr lang="ru-RU" sz="900">
                <a:effectLst/>
                <a:latin typeface="Times New Roman" panose="02020603050405020304" pitchFamily="18" charset="0"/>
                <a:ea typeface="Times New Roman" panose="02020603050405020304" pitchFamily="18" charset="0"/>
              </a:endParaRPr>
            </a:p>
          </p:txBody>
        </p:sp>
        <p:cxnSp>
          <p:nvCxnSpPr>
            <p:cNvPr id="56" name="AutoShape 1101">
              <a:extLst>
                <a:ext uri="{FF2B5EF4-FFF2-40B4-BE49-F238E27FC236}">
                  <a16:creationId xmlns:a16="http://schemas.microsoft.com/office/drawing/2014/main" id="{DD84C396-216F-4E56-A6E1-553FBE8D9679}"/>
                </a:ext>
              </a:extLst>
            </p:cNvPr>
            <p:cNvCxnSpPr>
              <a:cxnSpLocks noChangeShapeType="1"/>
            </p:cNvCxnSpPr>
            <p:nvPr/>
          </p:nvCxnSpPr>
          <p:spPr bwMode="auto">
            <a:xfrm flipH="1">
              <a:off x="4666" y="5499"/>
              <a:ext cx="50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57" name="Rectangle 1098">
              <a:extLst>
                <a:ext uri="{FF2B5EF4-FFF2-40B4-BE49-F238E27FC236}">
                  <a16:creationId xmlns:a16="http://schemas.microsoft.com/office/drawing/2014/main" id="{6C57DE01-9A7C-4AF0-B763-48CC24A70504}"/>
                </a:ext>
              </a:extLst>
            </p:cNvPr>
            <p:cNvSpPr>
              <a:spLocks noChangeArrowheads="1"/>
            </p:cNvSpPr>
            <p:nvPr/>
          </p:nvSpPr>
          <p:spPr bwMode="auto">
            <a:xfrm>
              <a:off x="1698" y="5872"/>
              <a:ext cx="2968" cy="544"/>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изменение налогового законодательства </a:t>
              </a:r>
              <a:endParaRPr lang="ru-RU" sz="900">
                <a:effectLst/>
                <a:latin typeface="Times New Roman" panose="02020603050405020304" pitchFamily="18" charset="0"/>
                <a:ea typeface="Times New Roman" panose="02020603050405020304" pitchFamily="18" charset="0"/>
              </a:endParaRPr>
            </a:p>
          </p:txBody>
        </p:sp>
        <p:sp>
          <p:nvSpPr>
            <p:cNvPr id="58" name="Rectangle 1107">
              <a:extLst>
                <a:ext uri="{FF2B5EF4-FFF2-40B4-BE49-F238E27FC236}">
                  <a16:creationId xmlns:a16="http://schemas.microsoft.com/office/drawing/2014/main" id="{D3B7474A-4B16-43C8-B500-C4ED440F66D7}"/>
                </a:ext>
              </a:extLst>
            </p:cNvPr>
            <p:cNvSpPr>
              <a:spLocks noChangeArrowheads="1"/>
            </p:cNvSpPr>
            <p:nvPr/>
          </p:nvSpPr>
          <p:spPr bwMode="auto">
            <a:xfrm>
              <a:off x="7062" y="5605"/>
              <a:ext cx="2362" cy="33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имущественные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59" name="AutoShape 1109">
              <a:extLst>
                <a:ext uri="{FF2B5EF4-FFF2-40B4-BE49-F238E27FC236}">
                  <a16:creationId xmlns:a16="http://schemas.microsoft.com/office/drawing/2014/main" id="{826125BB-59F8-442A-AA1E-DA6091047933}"/>
                </a:ext>
              </a:extLst>
            </p:cNvPr>
            <p:cNvCxnSpPr>
              <a:cxnSpLocks noChangeShapeType="1"/>
            </p:cNvCxnSpPr>
            <p:nvPr/>
          </p:nvCxnSpPr>
          <p:spPr bwMode="auto">
            <a:xfrm flipH="1">
              <a:off x="9424" y="5744"/>
              <a:ext cx="376" cy="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60" name="AutoShape 1102">
              <a:extLst>
                <a:ext uri="{FF2B5EF4-FFF2-40B4-BE49-F238E27FC236}">
                  <a16:creationId xmlns:a16="http://schemas.microsoft.com/office/drawing/2014/main" id="{95D616BA-3D2A-4E3F-9690-1462F69980D6}"/>
                </a:ext>
              </a:extLst>
            </p:cNvPr>
            <p:cNvCxnSpPr>
              <a:cxnSpLocks noChangeShapeType="1"/>
            </p:cNvCxnSpPr>
            <p:nvPr/>
          </p:nvCxnSpPr>
          <p:spPr bwMode="auto">
            <a:xfrm flipH="1">
              <a:off x="4666" y="6128"/>
              <a:ext cx="50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61" name="Rectangle 1113">
              <a:extLst>
                <a:ext uri="{FF2B5EF4-FFF2-40B4-BE49-F238E27FC236}">
                  <a16:creationId xmlns:a16="http://schemas.microsoft.com/office/drawing/2014/main" id="{7861571A-B6B2-4559-835E-38239618B694}"/>
                </a:ext>
              </a:extLst>
            </p:cNvPr>
            <p:cNvSpPr>
              <a:spLocks noChangeArrowheads="1"/>
            </p:cNvSpPr>
            <p:nvPr/>
          </p:nvSpPr>
          <p:spPr bwMode="auto">
            <a:xfrm>
              <a:off x="11766" y="2815"/>
              <a:ext cx="59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кредитные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2" name="Rectangle 1114">
              <a:extLst>
                <a:ext uri="{FF2B5EF4-FFF2-40B4-BE49-F238E27FC236}">
                  <a16:creationId xmlns:a16="http://schemas.microsoft.com/office/drawing/2014/main" id="{9C4F21A4-0376-49BE-B365-DBC8B41A4EDC}"/>
                </a:ext>
              </a:extLst>
            </p:cNvPr>
            <p:cNvSpPr>
              <a:spLocks noChangeArrowheads="1"/>
            </p:cNvSpPr>
            <p:nvPr/>
          </p:nvSpPr>
          <p:spPr bwMode="auto">
            <a:xfrm>
              <a:off x="10400" y="2815"/>
              <a:ext cx="52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инфляционные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3" name="Rectangle 1115">
              <a:extLst>
                <a:ext uri="{FF2B5EF4-FFF2-40B4-BE49-F238E27FC236}">
                  <a16:creationId xmlns:a16="http://schemas.microsoft.com/office/drawing/2014/main" id="{2DF52EA7-10B5-4684-93AB-4C10FC480A29}"/>
                </a:ext>
              </a:extLst>
            </p:cNvPr>
            <p:cNvSpPr>
              <a:spLocks noChangeArrowheads="1"/>
            </p:cNvSpPr>
            <p:nvPr/>
          </p:nvSpPr>
          <p:spPr bwMode="auto">
            <a:xfrm>
              <a:off x="11094" y="2815"/>
              <a:ext cx="57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валютные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4" name="Rectangle 1116">
              <a:extLst>
                <a:ext uri="{FF2B5EF4-FFF2-40B4-BE49-F238E27FC236}">
                  <a16:creationId xmlns:a16="http://schemas.microsoft.com/office/drawing/2014/main" id="{4836092A-80D7-415E-867F-8152CF3766E9}"/>
                </a:ext>
              </a:extLst>
            </p:cNvPr>
            <p:cNvSpPr>
              <a:spLocks noChangeArrowheads="1"/>
            </p:cNvSpPr>
            <p:nvPr/>
          </p:nvSpPr>
          <p:spPr bwMode="auto">
            <a:xfrm>
              <a:off x="14094" y="2815"/>
              <a:ext cx="613"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ликвидности</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5" name="Rectangle 1117">
              <a:extLst>
                <a:ext uri="{FF2B5EF4-FFF2-40B4-BE49-F238E27FC236}">
                  <a16:creationId xmlns:a16="http://schemas.microsoft.com/office/drawing/2014/main" id="{9A2676C9-8C52-4219-8EA0-7C42E16542AE}"/>
                </a:ext>
              </a:extLst>
            </p:cNvPr>
            <p:cNvSpPr>
              <a:spLocks noChangeArrowheads="1"/>
            </p:cNvSpPr>
            <p:nvPr/>
          </p:nvSpPr>
          <p:spPr bwMode="auto">
            <a:xfrm>
              <a:off x="13356" y="2815"/>
              <a:ext cx="577"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селективные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6" name="Rectangle 1118">
              <a:extLst>
                <a:ext uri="{FF2B5EF4-FFF2-40B4-BE49-F238E27FC236}">
                  <a16:creationId xmlns:a16="http://schemas.microsoft.com/office/drawing/2014/main" id="{B617A40E-C120-405F-93EB-75F5C7BF3301}"/>
                </a:ext>
              </a:extLst>
            </p:cNvPr>
            <p:cNvSpPr>
              <a:spLocks noChangeArrowheads="1"/>
            </p:cNvSpPr>
            <p:nvPr/>
          </p:nvSpPr>
          <p:spPr bwMode="auto">
            <a:xfrm>
              <a:off x="14864" y="2815"/>
              <a:ext cx="451"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операционные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67" name="Rectangle 1119">
              <a:extLst>
                <a:ext uri="{FF2B5EF4-FFF2-40B4-BE49-F238E27FC236}">
                  <a16:creationId xmlns:a16="http://schemas.microsoft.com/office/drawing/2014/main" id="{222D48E0-DD95-4A80-96A6-9E12A1AB12FD}"/>
                </a:ext>
              </a:extLst>
            </p:cNvPr>
            <p:cNvSpPr>
              <a:spLocks noChangeArrowheads="1"/>
            </p:cNvSpPr>
            <p:nvPr/>
          </p:nvSpPr>
          <p:spPr bwMode="auto">
            <a:xfrm>
              <a:off x="15460" y="2815"/>
              <a:ext cx="543"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структурные</a:t>
              </a:r>
              <a:endParaRPr lang="ru-RU" sz="900" dirty="0">
                <a:effectLst/>
                <a:latin typeface="Times New Roman" panose="02020603050405020304" pitchFamily="18" charset="0"/>
                <a:ea typeface="Times New Roman" panose="02020603050405020304" pitchFamily="18" charset="0"/>
              </a:endParaRPr>
            </a:p>
          </p:txBody>
        </p:sp>
        <p:cxnSp>
          <p:nvCxnSpPr>
            <p:cNvPr id="68" name="AutoShape 1121">
              <a:extLst>
                <a:ext uri="{FF2B5EF4-FFF2-40B4-BE49-F238E27FC236}">
                  <a16:creationId xmlns:a16="http://schemas.microsoft.com/office/drawing/2014/main" id="{4B6DB9A6-8016-4E2E-B7A1-02F168756254}"/>
                </a:ext>
              </a:extLst>
            </p:cNvPr>
            <p:cNvCxnSpPr>
              <a:cxnSpLocks noChangeShapeType="1"/>
            </p:cNvCxnSpPr>
            <p:nvPr/>
          </p:nvCxnSpPr>
          <p:spPr bwMode="auto">
            <a:xfrm>
              <a:off x="10710"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69" name="AutoShape 1122">
              <a:extLst>
                <a:ext uri="{FF2B5EF4-FFF2-40B4-BE49-F238E27FC236}">
                  <a16:creationId xmlns:a16="http://schemas.microsoft.com/office/drawing/2014/main" id="{EFF67C2B-58FF-4646-915B-001B51C251FE}"/>
                </a:ext>
              </a:extLst>
            </p:cNvPr>
            <p:cNvCxnSpPr>
              <a:cxnSpLocks noChangeShapeType="1"/>
            </p:cNvCxnSpPr>
            <p:nvPr/>
          </p:nvCxnSpPr>
          <p:spPr bwMode="auto">
            <a:xfrm>
              <a:off x="11370"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0" name="AutoShape 1123">
              <a:extLst>
                <a:ext uri="{FF2B5EF4-FFF2-40B4-BE49-F238E27FC236}">
                  <a16:creationId xmlns:a16="http://schemas.microsoft.com/office/drawing/2014/main" id="{E080AE49-3014-47BA-90E5-01C1F9103646}"/>
                </a:ext>
              </a:extLst>
            </p:cNvPr>
            <p:cNvCxnSpPr>
              <a:cxnSpLocks noChangeShapeType="1"/>
            </p:cNvCxnSpPr>
            <p:nvPr/>
          </p:nvCxnSpPr>
          <p:spPr bwMode="auto">
            <a:xfrm>
              <a:off x="12104"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1" name="AutoShape 1124">
              <a:extLst>
                <a:ext uri="{FF2B5EF4-FFF2-40B4-BE49-F238E27FC236}">
                  <a16:creationId xmlns:a16="http://schemas.microsoft.com/office/drawing/2014/main" id="{77080D63-BE27-43FD-B1D8-096CA520640A}"/>
                </a:ext>
              </a:extLst>
            </p:cNvPr>
            <p:cNvCxnSpPr>
              <a:cxnSpLocks noChangeShapeType="1"/>
            </p:cNvCxnSpPr>
            <p:nvPr/>
          </p:nvCxnSpPr>
          <p:spPr bwMode="auto">
            <a:xfrm>
              <a:off x="12930"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2" name="AutoShape 1125">
              <a:extLst>
                <a:ext uri="{FF2B5EF4-FFF2-40B4-BE49-F238E27FC236}">
                  <a16:creationId xmlns:a16="http://schemas.microsoft.com/office/drawing/2014/main" id="{8BE7615F-0A61-47E7-A9D3-621C3350511C}"/>
                </a:ext>
              </a:extLst>
            </p:cNvPr>
            <p:cNvCxnSpPr>
              <a:cxnSpLocks noChangeShapeType="1"/>
            </p:cNvCxnSpPr>
            <p:nvPr/>
          </p:nvCxnSpPr>
          <p:spPr bwMode="auto">
            <a:xfrm>
              <a:off x="13606"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3" name="AutoShape 1126">
              <a:extLst>
                <a:ext uri="{FF2B5EF4-FFF2-40B4-BE49-F238E27FC236}">
                  <a16:creationId xmlns:a16="http://schemas.microsoft.com/office/drawing/2014/main" id="{5DC8DA00-DA77-4D49-8A19-F3EB46B34FE8}"/>
                </a:ext>
              </a:extLst>
            </p:cNvPr>
            <p:cNvCxnSpPr>
              <a:cxnSpLocks noChangeShapeType="1"/>
            </p:cNvCxnSpPr>
            <p:nvPr/>
          </p:nvCxnSpPr>
          <p:spPr bwMode="auto">
            <a:xfrm>
              <a:off x="14382" y="2639"/>
              <a:ext cx="13"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4" name="AutoShape 1127">
              <a:extLst>
                <a:ext uri="{FF2B5EF4-FFF2-40B4-BE49-F238E27FC236}">
                  <a16:creationId xmlns:a16="http://schemas.microsoft.com/office/drawing/2014/main" id="{C27460BC-0BF5-478F-9928-B2139F0E075D}"/>
                </a:ext>
              </a:extLst>
            </p:cNvPr>
            <p:cNvCxnSpPr>
              <a:cxnSpLocks noChangeShapeType="1"/>
            </p:cNvCxnSpPr>
            <p:nvPr/>
          </p:nvCxnSpPr>
          <p:spPr bwMode="auto">
            <a:xfrm>
              <a:off x="15096"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75" name="AutoShape 1128">
              <a:extLst>
                <a:ext uri="{FF2B5EF4-FFF2-40B4-BE49-F238E27FC236}">
                  <a16:creationId xmlns:a16="http://schemas.microsoft.com/office/drawing/2014/main" id="{BA24C4AD-FA99-4A30-A2FA-4567F74C0E12}"/>
                </a:ext>
              </a:extLst>
            </p:cNvPr>
            <p:cNvCxnSpPr>
              <a:cxnSpLocks noChangeShapeType="1"/>
            </p:cNvCxnSpPr>
            <p:nvPr/>
          </p:nvCxnSpPr>
          <p:spPr bwMode="auto">
            <a:xfrm>
              <a:off x="15600" y="2639"/>
              <a:ext cx="0" cy="176"/>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76" name="Rectangle 1120">
              <a:extLst>
                <a:ext uri="{FF2B5EF4-FFF2-40B4-BE49-F238E27FC236}">
                  <a16:creationId xmlns:a16="http://schemas.microsoft.com/office/drawing/2014/main" id="{5F6A1DEB-3CAE-4AC1-A378-27F84CF21457}"/>
                </a:ext>
              </a:extLst>
            </p:cNvPr>
            <p:cNvSpPr>
              <a:spLocks noChangeArrowheads="1"/>
            </p:cNvSpPr>
            <p:nvPr/>
          </p:nvSpPr>
          <p:spPr bwMode="auto">
            <a:xfrm>
              <a:off x="12617" y="2815"/>
              <a:ext cx="59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портфельные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77" name="AutoShape 1129">
              <a:extLst>
                <a:ext uri="{FF2B5EF4-FFF2-40B4-BE49-F238E27FC236}">
                  <a16:creationId xmlns:a16="http://schemas.microsoft.com/office/drawing/2014/main" id="{954526A5-EE2F-465E-BE18-CF9B3FF8ECB8}"/>
                </a:ext>
              </a:extLst>
            </p:cNvPr>
            <p:cNvSpPr>
              <a:spLocks/>
            </p:cNvSpPr>
            <p:nvPr/>
          </p:nvSpPr>
          <p:spPr bwMode="auto">
            <a:xfrm>
              <a:off x="6732" y="5744"/>
              <a:ext cx="247" cy="1023"/>
            </a:xfrm>
            <a:prstGeom prst="leftBrace">
              <a:avLst>
                <a:gd name="adj1" fmla="val 37678"/>
                <a:gd name="adj2" fmla="val 50000"/>
              </a:avLst>
            </a:prstGeom>
            <a:noFill/>
            <a:ln w="9525">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ru-RU" sz="900"/>
            </a:p>
          </p:txBody>
        </p:sp>
        <p:sp>
          <p:nvSpPr>
            <p:cNvPr id="78" name="Rectangle 1108">
              <a:extLst>
                <a:ext uri="{FF2B5EF4-FFF2-40B4-BE49-F238E27FC236}">
                  <a16:creationId xmlns:a16="http://schemas.microsoft.com/office/drawing/2014/main" id="{6129BCA2-F483-4E03-90D9-011475598311}"/>
                </a:ext>
              </a:extLst>
            </p:cNvPr>
            <p:cNvSpPr>
              <a:spLocks noChangeArrowheads="1"/>
            </p:cNvSpPr>
            <p:nvPr/>
          </p:nvSpPr>
          <p:spPr bwMode="auto">
            <a:xfrm>
              <a:off x="7062" y="6085"/>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производственные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79" name="AutoShape 1110">
              <a:extLst>
                <a:ext uri="{FF2B5EF4-FFF2-40B4-BE49-F238E27FC236}">
                  <a16:creationId xmlns:a16="http://schemas.microsoft.com/office/drawing/2014/main" id="{7FBDD84B-F363-470E-9D41-0A8C966CEE33}"/>
                </a:ext>
              </a:extLst>
            </p:cNvPr>
            <p:cNvCxnSpPr>
              <a:cxnSpLocks noChangeShapeType="1"/>
            </p:cNvCxnSpPr>
            <p:nvPr/>
          </p:nvCxnSpPr>
          <p:spPr bwMode="auto">
            <a:xfrm flipH="1">
              <a:off x="9424" y="6224"/>
              <a:ext cx="376"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80" name="Rectangle 1130">
              <a:extLst>
                <a:ext uri="{FF2B5EF4-FFF2-40B4-BE49-F238E27FC236}">
                  <a16:creationId xmlns:a16="http://schemas.microsoft.com/office/drawing/2014/main" id="{753D911B-043E-46F2-9249-1EE29D4577ED}"/>
                </a:ext>
              </a:extLst>
            </p:cNvPr>
            <p:cNvSpPr>
              <a:spLocks noChangeArrowheads="1"/>
            </p:cNvSpPr>
            <p:nvPr/>
          </p:nvSpPr>
          <p:spPr bwMode="auto">
            <a:xfrm>
              <a:off x="5522" y="6085"/>
              <a:ext cx="1184" cy="352"/>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чистые</a:t>
              </a:r>
              <a:endParaRPr lang="ru-RU" sz="900">
                <a:effectLst/>
                <a:latin typeface="Times New Roman" panose="02020603050405020304" pitchFamily="18" charset="0"/>
                <a:ea typeface="Times New Roman" panose="02020603050405020304" pitchFamily="18" charset="0"/>
              </a:endParaRPr>
            </a:p>
          </p:txBody>
        </p:sp>
        <p:sp>
          <p:nvSpPr>
            <p:cNvPr id="81" name="Rectangle 1099">
              <a:extLst>
                <a:ext uri="{FF2B5EF4-FFF2-40B4-BE49-F238E27FC236}">
                  <a16:creationId xmlns:a16="http://schemas.microsoft.com/office/drawing/2014/main" id="{8A9A0071-A03F-4A33-A903-50DB2DF0CA7E}"/>
                </a:ext>
              </a:extLst>
            </p:cNvPr>
            <p:cNvSpPr>
              <a:spLocks noChangeArrowheads="1"/>
            </p:cNvSpPr>
            <p:nvPr/>
          </p:nvSpPr>
          <p:spPr bwMode="auto">
            <a:xfrm>
              <a:off x="1698" y="6607"/>
              <a:ext cx="2968" cy="458"/>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валютные ограничения</a:t>
              </a:r>
              <a:endParaRPr lang="ru-RU" sz="900">
                <a:effectLst/>
                <a:latin typeface="Times New Roman" panose="02020603050405020304" pitchFamily="18" charset="0"/>
                <a:ea typeface="Times New Roman" panose="02020603050405020304" pitchFamily="18" charset="0"/>
              </a:endParaRPr>
            </a:p>
          </p:txBody>
        </p:sp>
        <p:cxnSp>
          <p:nvCxnSpPr>
            <p:cNvPr id="82" name="AutoShape 1103">
              <a:extLst>
                <a:ext uri="{FF2B5EF4-FFF2-40B4-BE49-F238E27FC236}">
                  <a16:creationId xmlns:a16="http://schemas.microsoft.com/office/drawing/2014/main" id="{3D261739-D1BE-4354-8FCE-21CCFB85B2DE}"/>
                </a:ext>
              </a:extLst>
            </p:cNvPr>
            <p:cNvCxnSpPr>
              <a:cxnSpLocks noChangeShapeType="1"/>
            </p:cNvCxnSpPr>
            <p:nvPr/>
          </p:nvCxnSpPr>
          <p:spPr bwMode="auto">
            <a:xfrm flipH="1">
              <a:off x="4666" y="6874"/>
              <a:ext cx="50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83" name="Rectangle 1106">
              <a:extLst>
                <a:ext uri="{FF2B5EF4-FFF2-40B4-BE49-F238E27FC236}">
                  <a16:creationId xmlns:a16="http://schemas.microsoft.com/office/drawing/2014/main" id="{9DBD582B-FD1B-48AD-8D21-A778ECD5337B}"/>
                </a:ext>
              </a:extLst>
            </p:cNvPr>
            <p:cNvSpPr>
              <a:spLocks noChangeArrowheads="1"/>
            </p:cNvSpPr>
            <p:nvPr/>
          </p:nvSpPr>
          <p:spPr bwMode="auto">
            <a:xfrm>
              <a:off x="7062" y="6543"/>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торговые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84" name="AutoShape 1111">
              <a:extLst>
                <a:ext uri="{FF2B5EF4-FFF2-40B4-BE49-F238E27FC236}">
                  <a16:creationId xmlns:a16="http://schemas.microsoft.com/office/drawing/2014/main" id="{296FA18A-33FD-43EE-8E8E-5DB4FDF93DF1}"/>
                </a:ext>
              </a:extLst>
            </p:cNvPr>
            <p:cNvCxnSpPr>
              <a:cxnSpLocks noChangeShapeType="1"/>
            </p:cNvCxnSpPr>
            <p:nvPr/>
          </p:nvCxnSpPr>
          <p:spPr bwMode="auto">
            <a:xfrm flipH="1">
              <a:off x="9424" y="6671"/>
              <a:ext cx="376"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85" name="Rectangle 1131">
              <a:extLst>
                <a:ext uri="{FF2B5EF4-FFF2-40B4-BE49-F238E27FC236}">
                  <a16:creationId xmlns:a16="http://schemas.microsoft.com/office/drawing/2014/main" id="{95C56206-D374-4610-96B5-B19EF0068F27}"/>
                </a:ext>
              </a:extLst>
            </p:cNvPr>
            <p:cNvSpPr>
              <a:spLocks noChangeArrowheads="1"/>
            </p:cNvSpPr>
            <p:nvPr/>
          </p:nvSpPr>
          <p:spPr bwMode="auto">
            <a:xfrm>
              <a:off x="4852" y="6990"/>
              <a:ext cx="1679" cy="406"/>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спекулятивные</a:t>
              </a:r>
              <a:endParaRPr lang="ru-RU" sz="900" dirty="0">
                <a:effectLst/>
                <a:latin typeface="Times New Roman" panose="02020603050405020304" pitchFamily="18" charset="0"/>
                <a:ea typeface="Times New Roman" panose="02020603050405020304" pitchFamily="18" charset="0"/>
              </a:endParaRPr>
            </a:p>
          </p:txBody>
        </p:sp>
        <p:sp>
          <p:nvSpPr>
            <p:cNvPr id="86" name="Rectangle 1105">
              <a:extLst>
                <a:ext uri="{FF2B5EF4-FFF2-40B4-BE49-F238E27FC236}">
                  <a16:creationId xmlns:a16="http://schemas.microsoft.com/office/drawing/2014/main" id="{1DDFA0E6-48C3-4C4D-8857-1DC91E6AAE06}"/>
                </a:ext>
              </a:extLst>
            </p:cNvPr>
            <p:cNvSpPr>
              <a:spLocks noChangeArrowheads="1"/>
            </p:cNvSpPr>
            <p:nvPr/>
          </p:nvSpPr>
          <p:spPr bwMode="auto">
            <a:xfrm>
              <a:off x="7062" y="7065"/>
              <a:ext cx="2362"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финансовые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87" name="AutoShape 1112">
              <a:extLst>
                <a:ext uri="{FF2B5EF4-FFF2-40B4-BE49-F238E27FC236}">
                  <a16:creationId xmlns:a16="http://schemas.microsoft.com/office/drawing/2014/main" id="{8CF1A296-90AC-4AD4-BFB7-56DBCF70ACE4}"/>
                </a:ext>
              </a:extLst>
            </p:cNvPr>
            <p:cNvCxnSpPr>
              <a:cxnSpLocks noChangeShapeType="1"/>
            </p:cNvCxnSpPr>
            <p:nvPr/>
          </p:nvCxnSpPr>
          <p:spPr bwMode="auto">
            <a:xfrm flipH="1">
              <a:off x="9424" y="7226"/>
              <a:ext cx="376"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88" name="AutoShape 1132">
              <a:extLst>
                <a:ext uri="{FF2B5EF4-FFF2-40B4-BE49-F238E27FC236}">
                  <a16:creationId xmlns:a16="http://schemas.microsoft.com/office/drawing/2014/main" id="{B87EC4A7-AF88-4A1D-9DB3-E1AFC935A877}"/>
                </a:ext>
              </a:extLst>
            </p:cNvPr>
            <p:cNvCxnSpPr>
              <a:cxnSpLocks noChangeShapeType="1"/>
            </p:cNvCxnSpPr>
            <p:nvPr/>
          </p:nvCxnSpPr>
          <p:spPr bwMode="auto">
            <a:xfrm>
              <a:off x="6531" y="7226"/>
              <a:ext cx="531" cy="1"/>
            </a:xfrm>
            <a:prstGeom prst="straightConnector1">
              <a:avLst/>
            </a:prstGeom>
            <a:noFill/>
            <a:ln w="9525">
              <a:solidFill>
                <a:srgbClr val="00206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89" name="AutoShape 1135">
              <a:extLst>
                <a:ext uri="{FF2B5EF4-FFF2-40B4-BE49-F238E27FC236}">
                  <a16:creationId xmlns:a16="http://schemas.microsoft.com/office/drawing/2014/main" id="{3828BD02-5B9C-49A9-AA48-A79911BDDDBC}"/>
                </a:ext>
              </a:extLst>
            </p:cNvPr>
            <p:cNvCxnSpPr>
              <a:cxnSpLocks noChangeShapeType="1"/>
            </p:cNvCxnSpPr>
            <p:nvPr/>
          </p:nvCxnSpPr>
          <p:spPr bwMode="auto">
            <a:xfrm>
              <a:off x="7258" y="7396"/>
              <a:ext cx="0" cy="20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90" name="AutoShape 1136">
              <a:extLst>
                <a:ext uri="{FF2B5EF4-FFF2-40B4-BE49-F238E27FC236}">
                  <a16:creationId xmlns:a16="http://schemas.microsoft.com/office/drawing/2014/main" id="{C48D87DB-7EFA-4782-AB5E-AB6564ECBD38}"/>
                </a:ext>
              </a:extLst>
            </p:cNvPr>
            <p:cNvCxnSpPr>
              <a:cxnSpLocks noChangeShapeType="1"/>
            </p:cNvCxnSpPr>
            <p:nvPr/>
          </p:nvCxnSpPr>
          <p:spPr bwMode="auto">
            <a:xfrm>
              <a:off x="8773" y="7396"/>
              <a:ext cx="0" cy="20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91" name="Rectangle 1133">
              <a:extLst>
                <a:ext uri="{FF2B5EF4-FFF2-40B4-BE49-F238E27FC236}">
                  <a16:creationId xmlns:a16="http://schemas.microsoft.com/office/drawing/2014/main" id="{F12C4B71-92D4-466C-9962-4E3FFABB6D24}"/>
                </a:ext>
              </a:extLst>
            </p:cNvPr>
            <p:cNvSpPr>
              <a:spLocks noChangeArrowheads="1"/>
            </p:cNvSpPr>
            <p:nvPr/>
          </p:nvSpPr>
          <p:spPr bwMode="auto">
            <a:xfrm>
              <a:off x="5519" y="7600"/>
              <a:ext cx="2238" cy="404"/>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инвестиционные</a:t>
              </a:r>
              <a:endParaRPr lang="ru-RU" sz="900" dirty="0">
                <a:effectLst/>
                <a:latin typeface="Times New Roman" panose="02020603050405020304" pitchFamily="18" charset="0"/>
                <a:ea typeface="Times New Roman" panose="02020603050405020304" pitchFamily="18" charset="0"/>
              </a:endParaRPr>
            </a:p>
            <a:p>
              <a:pPr marL="158115" algn="just">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 </a:t>
              </a:r>
              <a:endParaRPr lang="ru-RU" sz="900" dirty="0">
                <a:effectLst/>
                <a:latin typeface="Times New Roman" panose="02020603050405020304" pitchFamily="18" charset="0"/>
                <a:ea typeface="Times New Roman" panose="02020603050405020304" pitchFamily="18" charset="0"/>
              </a:endParaRPr>
            </a:p>
          </p:txBody>
        </p:sp>
        <p:sp>
          <p:nvSpPr>
            <p:cNvPr id="92" name="Rectangle 1134">
              <a:extLst>
                <a:ext uri="{FF2B5EF4-FFF2-40B4-BE49-F238E27FC236}">
                  <a16:creationId xmlns:a16="http://schemas.microsoft.com/office/drawing/2014/main" id="{57EAFAA3-4FBF-4567-8A7E-B9B27C1DEB5E}"/>
                </a:ext>
              </a:extLst>
            </p:cNvPr>
            <p:cNvSpPr>
              <a:spLocks noChangeArrowheads="1"/>
            </p:cNvSpPr>
            <p:nvPr/>
          </p:nvSpPr>
          <p:spPr bwMode="auto">
            <a:xfrm>
              <a:off x="7884" y="7600"/>
              <a:ext cx="5346" cy="404"/>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риски, связанные с покупательной способностью денег</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93" name="Rectangle 1137">
              <a:extLst>
                <a:ext uri="{FF2B5EF4-FFF2-40B4-BE49-F238E27FC236}">
                  <a16:creationId xmlns:a16="http://schemas.microsoft.com/office/drawing/2014/main" id="{46FCF23A-B9D1-498E-8E47-F1F01A53093A}"/>
                </a:ext>
              </a:extLst>
            </p:cNvPr>
            <p:cNvSpPr>
              <a:spLocks noChangeArrowheads="1"/>
            </p:cNvSpPr>
            <p:nvPr/>
          </p:nvSpPr>
          <p:spPr bwMode="auto">
            <a:xfrm>
              <a:off x="1698" y="7600"/>
              <a:ext cx="3091" cy="404"/>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упущенной выгоды</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94" name="AutoShape 1138">
              <a:extLst>
                <a:ext uri="{FF2B5EF4-FFF2-40B4-BE49-F238E27FC236}">
                  <a16:creationId xmlns:a16="http://schemas.microsoft.com/office/drawing/2014/main" id="{FF532B18-02B6-4D08-89EB-6B1B90497D7E}"/>
                </a:ext>
              </a:extLst>
            </p:cNvPr>
            <p:cNvCxnSpPr>
              <a:cxnSpLocks noChangeShapeType="1"/>
            </p:cNvCxnSpPr>
            <p:nvPr/>
          </p:nvCxnSpPr>
          <p:spPr bwMode="auto">
            <a:xfrm flipH="1">
              <a:off x="4789" y="7803"/>
              <a:ext cx="26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95" name="AutoShape 1149">
              <a:extLst>
                <a:ext uri="{FF2B5EF4-FFF2-40B4-BE49-F238E27FC236}">
                  <a16:creationId xmlns:a16="http://schemas.microsoft.com/office/drawing/2014/main" id="{D930C40F-BB9B-46F6-93CB-909122CCE300}"/>
                </a:ext>
              </a:extLst>
            </p:cNvPr>
            <p:cNvCxnSpPr>
              <a:cxnSpLocks noChangeShapeType="1"/>
            </p:cNvCxnSpPr>
            <p:nvPr/>
          </p:nvCxnSpPr>
          <p:spPr bwMode="auto">
            <a:xfrm flipV="1">
              <a:off x="10488" y="4410"/>
              <a:ext cx="0" cy="319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96" name="AutoShape 1150">
              <a:extLst>
                <a:ext uri="{FF2B5EF4-FFF2-40B4-BE49-F238E27FC236}">
                  <a16:creationId xmlns:a16="http://schemas.microsoft.com/office/drawing/2014/main" id="{050D7A17-B273-48C6-8163-F864AA6C67E1}"/>
                </a:ext>
              </a:extLst>
            </p:cNvPr>
            <p:cNvCxnSpPr>
              <a:cxnSpLocks noChangeShapeType="1"/>
            </p:cNvCxnSpPr>
            <p:nvPr/>
          </p:nvCxnSpPr>
          <p:spPr bwMode="auto">
            <a:xfrm flipV="1">
              <a:off x="10926" y="4410"/>
              <a:ext cx="0" cy="319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97" name="AutoShape 1151">
              <a:extLst>
                <a:ext uri="{FF2B5EF4-FFF2-40B4-BE49-F238E27FC236}">
                  <a16:creationId xmlns:a16="http://schemas.microsoft.com/office/drawing/2014/main" id="{F4A31FED-7918-429B-980A-849E9135EE4C}"/>
                </a:ext>
              </a:extLst>
            </p:cNvPr>
            <p:cNvCxnSpPr>
              <a:cxnSpLocks noChangeShapeType="1"/>
            </p:cNvCxnSpPr>
            <p:nvPr/>
          </p:nvCxnSpPr>
          <p:spPr bwMode="auto">
            <a:xfrm>
              <a:off x="11164" y="4410"/>
              <a:ext cx="0" cy="1951"/>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98" name="Rectangle 1152">
              <a:extLst>
                <a:ext uri="{FF2B5EF4-FFF2-40B4-BE49-F238E27FC236}">
                  <a16:creationId xmlns:a16="http://schemas.microsoft.com/office/drawing/2014/main" id="{AB54299C-0865-4AF5-A4E7-9D915C05B256}"/>
                </a:ext>
              </a:extLst>
            </p:cNvPr>
            <p:cNvSpPr>
              <a:spLocks noChangeArrowheads="1"/>
            </p:cNvSpPr>
            <p:nvPr/>
          </p:nvSpPr>
          <p:spPr bwMode="auto">
            <a:xfrm>
              <a:off x="11489" y="4783"/>
              <a:ext cx="1867"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операционные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99" name="Rectangle 1153">
              <a:extLst>
                <a:ext uri="{FF2B5EF4-FFF2-40B4-BE49-F238E27FC236}">
                  <a16:creationId xmlns:a16="http://schemas.microsoft.com/office/drawing/2014/main" id="{AF38ED4C-FD6A-4E8F-84BA-9D497A095856}"/>
                </a:ext>
              </a:extLst>
            </p:cNvPr>
            <p:cNvSpPr>
              <a:spLocks noChangeArrowheads="1"/>
            </p:cNvSpPr>
            <p:nvPr/>
          </p:nvSpPr>
          <p:spPr bwMode="auto">
            <a:xfrm>
              <a:off x="11489" y="5541"/>
              <a:ext cx="1867" cy="331"/>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трансляционные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00" name="AutoShape 1155">
              <a:extLst>
                <a:ext uri="{FF2B5EF4-FFF2-40B4-BE49-F238E27FC236}">
                  <a16:creationId xmlns:a16="http://schemas.microsoft.com/office/drawing/2014/main" id="{C8489EDB-ADDA-430C-A1F2-26E418DE3B8D}"/>
                </a:ext>
              </a:extLst>
            </p:cNvPr>
            <p:cNvCxnSpPr>
              <a:cxnSpLocks noChangeShapeType="1"/>
            </p:cNvCxnSpPr>
            <p:nvPr/>
          </p:nvCxnSpPr>
          <p:spPr bwMode="auto">
            <a:xfrm>
              <a:off x="11164" y="4954"/>
              <a:ext cx="32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01" name="AutoShape 1156">
              <a:extLst>
                <a:ext uri="{FF2B5EF4-FFF2-40B4-BE49-F238E27FC236}">
                  <a16:creationId xmlns:a16="http://schemas.microsoft.com/office/drawing/2014/main" id="{6F05BE9D-4C16-4C5B-A819-994A4B9478AF}"/>
                </a:ext>
              </a:extLst>
            </p:cNvPr>
            <p:cNvCxnSpPr>
              <a:cxnSpLocks noChangeShapeType="1"/>
            </p:cNvCxnSpPr>
            <p:nvPr/>
          </p:nvCxnSpPr>
          <p:spPr bwMode="auto">
            <a:xfrm>
              <a:off x="11164" y="5626"/>
              <a:ext cx="32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02" name="Rectangle 1154">
              <a:extLst>
                <a:ext uri="{FF2B5EF4-FFF2-40B4-BE49-F238E27FC236}">
                  <a16:creationId xmlns:a16="http://schemas.microsoft.com/office/drawing/2014/main" id="{9605EA57-7E8D-419A-A929-BE49D72DF18A}"/>
                </a:ext>
              </a:extLst>
            </p:cNvPr>
            <p:cNvSpPr>
              <a:spLocks noChangeArrowheads="1"/>
            </p:cNvSpPr>
            <p:nvPr/>
          </p:nvSpPr>
          <p:spPr bwMode="auto">
            <a:xfrm>
              <a:off x="11489" y="6213"/>
              <a:ext cx="1867" cy="33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экономические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03" name="AutoShape 1157">
              <a:extLst>
                <a:ext uri="{FF2B5EF4-FFF2-40B4-BE49-F238E27FC236}">
                  <a16:creationId xmlns:a16="http://schemas.microsoft.com/office/drawing/2014/main" id="{FE4AAFDA-24F7-4027-8DF4-35F24D76F450}"/>
                </a:ext>
              </a:extLst>
            </p:cNvPr>
            <p:cNvCxnSpPr>
              <a:cxnSpLocks noChangeShapeType="1"/>
            </p:cNvCxnSpPr>
            <p:nvPr/>
          </p:nvCxnSpPr>
          <p:spPr bwMode="auto">
            <a:xfrm>
              <a:off x="11164" y="6362"/>
              <a:ext cx="32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04" name="AutoShape 1140">
              <a:extLst>
                <a:ext uri="{FF2B5EF4-FFF2-40B4-BE49-F238E27FC236}">
                  <a16:creationId xmlns:a16="http://schemas.microsoft.com/office/drawing/2014/main" id="{358778C1-82D2-4400-884D-630FDB72E840}"/>
                </a:ext>
              </a:extLst>
            </p:cNvPr>
            <p:cNvCxnSpPr>
              <a:cxnSpLocks noChangeShapeType="1"/>
            </p:cNvCxnSpPr>
            <p:nvPr/>
          </p:nvCxnSpPr>
          <p:spPr bwMode="auto">
            <a:xfrm>
              <a:off x="5054" y="7803"/>
              <a:ext cx="0" cy="543"/>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105" name="AutoShape 1144">
              <a:extLst>
                <a:ext uri="{FF2B5EF4-FFF2-40B4-BE49-F238E27FC236}">
                  <a16:creationId xmlns:a16="http://schemas.microsoft.com/office/drawing/2014/main" id="{D6DC291A-8421-43B7-940D-E26EDF0335C0}"/>
                </a:ext>
              </a:extLst>
            </p:cNvPr>
            <p:cNvCxnSpPr>
              <a:cxnSpLocks noChangeShapeType="1"/>
            </p:cNvCxnSpPr>
            <p:nvPr/>
          </p:nvCxnSpPr>
          <p:spPr bwMode="auto">
            <a:xfrm flipH="1">
              <a:off x="5054" y="7866"/>
              <a:ext cx="465" cy="0"/>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106" name="Rectangle 1139">
              <a:extLst>
                <a:ext uri="{FF2B5EF4-FFF2-40B4-BE49-F238E27FC236}">
                  <a16:creationId xmlns:a16="http://schemas.microsoft.com/office/drawing/2014/main" id="{D153D412-0D1C-4F67-9E80-D6AC8E3A3A1C}"/>
                </a:ext>
              </a:extLst>
            </p:cNvPr>
            <p:cNvSpPr>
              <a:spLocks noChangeArrowheads="1"/>
            </p:cNvSpPr>
            <p:nvPr/>
          </p:nvSpPr>
          <p:spPr bwMode="auto">
            <a:xfrm>
              <a:off x="1698" y="8155"/>
              <a:ext cx="3091" cy="403"/>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снижения доходности</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107" name="Rectangle 1141">
              <a:extLst>
                <a:ext uri="{FF2B5EF4-FFF2-40B4-BE49-F238E27FC236}">
                  <a16:creationId xmlns:a16="http://schemas.microsoft.com/office/drawing/2014/main" id="{0B8E732C-3761-4DA8-825F-BB5E69A349D7}"/>
                </a:ext>
              </a:extLst>
            </p:cNvPr>
            <p:cNvSpPr>
              <a:spLocks noChangeArrowheads="1"/>
            </p:cNvSpPr>
            <p:nvPr/>
          </p:nvSpPr>
          <p:spPr bwMode="auto">
            <a:xfrm>
              <a:off x="5167" y="8155"/>
              <a:ext cx="4858" cy="403"/>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прямых финансовых потерь</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08" name="AutoShape 1143">
              <a:extLst>
                <a:ext uri="{FF2B5EF4-FFF2-40B4-BE49-F238E27FC236}">
                  <a16:creationId xmlns:a16="http://schemas.microsoft.com/office/drawing/2014/main" id="{6760A5FA-70C2-4292-8892-56A570A4590C}"/>
                </a:ext>
              </a:extLst>
            </p:cNvPr>
            <p:cNvCxnSpPr>
              <a:cxnSpLocks noChangeShapeType="1"/>
            </p:cNvCxnSpPr>
            <p:nvPr/>
          </p:nvCxnSpPr>
          <p:spPr bwMode="auto">
            <a:xfrm flipH="1">
              <a:off x="4789" y="8346"/>
              <a:ext cx="265"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09" name="AutoShape 1145">
              <a:extLst>
                <a:ext uri="{FF2B5EF4-FFF2-40B4-BE49-F238E27FC236}">
                  <a16:creationId xmlns:a16="http://schemas.microsoft.com/office/drawing/2014/main" id="{9D27D70F-9715-487D-987A-4330E87BFAEB}"/>
                </a:ext>
              </a:extLst>
            </p:cNvPr>
            <p:cNvCxnSpPr>
              <a:cxnSpLocks noChangeShapeType="1"/>
            </p:cNvCxnSpPr>
            <p:nvPr/>
          </p:nvCxnSpPr>
          <p:spPr bwMode="auto">
            <a:xfrm>
              <a:off x="6732" y="8004"/>
              <a:ext cx="0" cy="15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10" name="Rectangle 1142">
              <a:extLst>
                <a:ext uri="{FF2B5EF4-FFF2-40B4-BE49-F238E27FC236}">
                  <a16:creationId xmlns:a16="http://schemas.microsoft.com/office/drawing/2014/main" id="{47876537-0667-4BCE-8C10-8C1D98B319A4}"/>
                </a:ext>
              </a:extLst>
            </p:cNvPr>
            <p:cNvSpPr>
              <a:spLocks noChangeArrowheads="1"/>
            </p:cNvSpPr>
            <p:nvPr/>
          </p:nvSpPr>
          <p:spPr bwMode="auto">
            <a:xfrm>
              <a:off x="5519" y="8719"/>
              <a:ext cx="1327"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биржевые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111" name="Rectangle 1146">
              <a:extLst>
                <a:ext uri="{FF2B5EF4-FFF2-40B4-BE49-F238E27FC236}">
                  <a16:creationId xmlns:a16="http://schemas.microsoft.com/office/drawing/2014/main" id="{1EE9510F-A7D5-446E-BC22-9E2948DB9B18}"/>
                </a:ext>
              </a:extLst>
            </p:cNvPr>
            <p:cNvSpPr>
              <a:spLocks noChangeArrowheads="1"/>
            </p:cNvSpPr>
            <p:nvPr/>
          </p:nvSpPr>
          <p:spPr bwMode="auto">
            <a:xfrm>
              <a:off x="7062" y="8719"/>
              <a:ext cx="1711"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банкротства</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12" name="AutoShape 1147">
              <a:extLst>
                <a:ext uri="{FF2B5EF4-FFF2-40B4-BE49-F238E27FC236}">
                  <a16:creationId xmlns:a16="http://schemas.microsoft.com/office/drawing/2014/main" id="{6BAC988F-C1E1-41FE-8244-543234BBE417}"/>
                </a:ext>
              </a:extLst>
            </p:cNvPr>
            <p:cNvCxnSpPr>
              <a:cxnSpLocks noChangeShapeType="1"/>
            </p:cNvCxnSpPr>
            <p:nvPr/>
          </p:nvCxnSpPr>
          <p:spPr bwMode="auto">
            <a:xfrm>
              <a:off x="6250"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13" name="AutoShape 1148">
              <a:extLst>
                <a:ext uri="{FF2B5EF4-FFF2-40B4-BE49-F238E27FC236}">
                  <a16:creationId xmlns:a16="http://schemas.microsoft.com/office/drawing/2014/main" id="{2152CE7E-0D28-4B07-9740-06D2FE641B60}"/>
                </a:ext>
              </a:extLst>
            </p:cNvPr>
            <p:cNvCxnSpPr>
              <a:cxnSpLocks noChangeShapeType="1"/>
            </p:cNvCxnSpPr>
            <p:nvPr/>
          </p:nvCxnSpPr>
          <p:spPr bwMode="auto">
            <a:xfrm>
              <a:off x="7884"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14" name="Rectangle 1158">
              <a:extLst>
                <a:ext uri="{FF2B5EF4-FFF2-40B4-BE49-F238E27FC236}">
                  <a16:creationId xmlns:a16="http://schemas.microsoft.com/office/drawing/2014/main" id="{25E2AE21-D431-4E07-8073-4BDD6116C6A9}"/>
                </a:ext>
              </a:extLst>
            </p:cNvPr>
            <p:cNvSpPr>
              <a:spLocks noChangeArrowheads="1"/>
            </p:cNvSpPr>
            <p:nvPr/>
          </p:nvSpPr>
          <p:spPr bwMode="auto">
            <a:xfrm>
              <a:off x="1679" y="8719"/>
              <a:ext cx="1567"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just">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процентные</a:t>
              </a:r>
              <a:endParaRPr lang="ru-RU" sz="900" dirty="0">
                <a:effectLst/>
                <a:latin typeface="Times New Roman" panose="02020603050405020304" pitchFamily="18" charset="0"/>
                <a:ea typeface="Times New Roman" panose="02020603050405020304" pitchFamily="18" charset="0"/>
              </a:endParaRPr>
            </a:p>
          </p:txBody>
        </p:sp>
        <p:sp>
          <p:nvSpPr>
            <p:cNvPr id="115" name="Rectangle 1159">
              <a:extLst>
                <a:ext uri="{FF2B5EF4-FFF2-40B4-BE49-F238E27FC236}">
                  <a16:creationId xmlns:a16="http://schemas.microsoft.com/office/drawing/2014/main" id="{ED6E0CAE-FC8E-40DB-B3D7-0431C196E475}"/>
                </a:ext>
              </a:extLst>
            </p:cNvPr>
            <p:cNvSpPr>
              <a:spLocks noChangeArrowheads="1"/>
            </p:cNvSpPr>
            <p:nvPr/>
          </p:nvSpPr>
          <p:spPr bwMode="auto">
            <a:xfrm>
              <a:off x="3343" y="8719"/>
              <a:ext cx="1999"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кредитные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116" name="Rectangle 1160">
              <a:extLst>
                <a:ext uri="{FF2B5EF4-FFF2-40B4-BE49-F238E27FC236}">
                  <a16:creationId xmlns:a16="http://schemas.microsoft.com/office/drawing/2014/main" id="{ADAA666F-3BED-41EF-90F2-FF14BD2C3DAD}"/>
                </a:ext>
              </a:extLst>
            </p:cNvPr>
            <p:cNvSpPr>
              <a:spLocks noChangeArrowheads="1"/>
            </p:cNvSpPr>
            <p:nvPr/>
          </p:nvSpPr>
          <p:spPr bwMode="auto">
            <a:xfrm>
              <a:off x="9106" y="8719"/>
              <a:ext cx="1711"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селективные</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cxnSp>
          <p:nvCxnSpPr>
            <p:cNvPr id="117" name="AutoShape 1161">
              <a:extLst>
                <a:ext uri="{FF2B5EF4-FFF2-40B4-BE49-F238E27FC236}">
                  <a16:creationId xmlns:a16="http://schemas.microsoft.com/office/drawing/2014/main" id="{958018E3-BFEB-4483-B133-44E336CEAC8D}"/>
                </a:ext>
              </a:extLst>
            </p:cNvPr>
            <p:cNvCxnSpPr>
              <a:cxnSpLocks noChangeShapeType="1"/>
            </p:cNvCxnSpPr>
            <p:nvPr/>
          </p:nvCxnSpPr>
          <p:spPr bwMode="auto">
            <a:xfrm>
              <a:off x="9724"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18" name="AutoShape 1162">
              <a:extLst>
                <a:ext uri="{FF2B5EF4-FFF2-40B4-BE49-F238E27FC236}">
                  <a16:creationId xmlns:a16="http://schemas.microsoft.com/office/drawing/2014/main" id="{AACA5FCD-795A-4D22-8207-E178ABE27C71}"/>
                </a:ext>
              </a:extLst>
            </p:cNvPr>
            <p:cNvCxnSpPr>
              <a:cxnSpLocks noChangeShapeType="1"/>
            </p:cNvCxnSpPr>
            <p:nvPr/>
          </p:nvCxnSpPr>
          <p:spPr bwMode="auto">
            <a:xfrm>
              <a:off x="5254"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19" name="AutoShape 1163">
              <a:extLst>
                <a:ext uri="{FF2B5EF4-FFF2-40B4-BE49-F238E27FC236}">
                  <a16:creationId xmlns:a16="http://schemas.microsoft.com/office/drawing/2014/main" id="{172B3925-B2F6-4368-A062-1685145E7892}"/>
                </a:ext>
              </a:extLst>
            </p:cNvPr>
            <p:cNvCxnSpPr>
              <a:cxnSpLocks noChangeShapeType="1"/>
            </p:cNvCxnSpPr>
            <p:nvPr/>
          </p:nvCxnSpPr>
          <p:spPr bwMode="auto">
            <a:xfrm>
              <a:off x="2499"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20" name="AutoShape 1164">
              <a:extLst>
                <a:ext uri="{FF2B5EF4-FFF2-40B4-BE49-F238E27FC236}">
                  <a16:creationId xmlns:a16="http://schemas.microsoft.com/office/drawing/2014/main" id="{67ED832E-E66A-4D69-9AD0-96ABD39560FE}"/>
                </a:ext>
              </a:extLst>
            </p:cNvPr>
            <p:cNvCxnSpPr>
              <a:cxnSpLocks noChangeShapeType="1"/>
            </p:cNvCxnSpPr>
            <p:nvPr/>
          </p:nvCxnSpPr>
          <p:spPr bwMode="auto">
            <a:xfrm>
              <a:off x="4077" y="8558"/>
              <a:ext cx="0" cy="161"/>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21" name="Rectangle 55">
              <a:extLst>
                <a:ext uri="{FF2B5EF4-FFF2-40B4-BE49-F238E27FC236}">
                  <a16:creationId xmlns:a16="http://schemas.microsoft.com/office/drawing/2014/main" id="{6B94559C-D5F1-4DC1-BD68-619EFA0E5312}"/>
                </a:ext>
              </a:extLst>
            </p:cNvPr>
            <p:cNvSpPr>
              <a:spLocks noChangeArrowheads="1"/>
            </p:cNvSpPr>
            <p:nvPr/>
          </p:nvSpPr>
          <p:spPr bwMode="auto">
            <a:xfrm>
              <a:off x="1134" y="9825"/>
              <a:ext cx="15088" cy="363"/>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a:solidFill>
                    <a:srgbClr val="002060"/>
                  </a:solidFill>
                  <a:effectLst/>
                  <a:latin typeface="Times New Roman" panose="02020603050405020304" pitchFamily="18" charset="0"/>
                  <a:ea typeface="Times New Roman" panose="02020603050405020304" pitchFamily="18" charset="0"/>
                </a:rPr>
                <a:t>Виды рисков в зависимости от</a:t>
              </a:r>
              <a:endParaRPr lang="ru-RU" sz="900">
                <a:effectLst/>
                <a:latin typeface="Times New Roman" panose="02020603050405020304" pitchFamily="18" charset="0"/>
                <a:ea typeface="Times New Roman" panose="02020603050405020304" pitchFamily="18" charset="0"/>
              </a:endParaRPr>
            </a:p>
          </p:txBody>
        </p:sp>
        <p:sp>
          <p:nvSpPr>
            <p:cNvPr id="122" name="Rectangle 1158">
              <a:extLst>
                <a:ext uri="{FF2B5EF4-FFF2-40B4-BE49-F238E27FC236}">
                  <a16:creationId xmlns:a16="http://schemas.microsoft.com/office/drawing/2014/main" id="{C2F41F2B-9E21-4F36-905B-0211C9A5BE92}"/>
                </a:ext>
              </a:extLst>
            </p:cNvPr>
            <p:cNvSpPr>
              <a:spLocks noChangeArrowheads="1"/>
            </p:cNvSpPr>
            <p:nvPr/>
          </p:nvSpPr>
          <p:spPr bwMode="auto">
            <a:xfrm>
              <a:off x="13006" y="9162"/>
              <a:ext cx="3216"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по степени допустимости</a:t>
              </a:r>
              <a:endParaRPr lang="ru-RU" sz="900">
                <a:effectLst/>
                <a:latin typeface="Times New Roman" panose="02020603050405020304" pitchFamily="18" charset="0"/>
                <a:ea typeface="Times New Roman" panose="02020603050405020304" pitchFamily="18" charset="0"/>
              </a:endParaRPr>
            </a:p>
            <a:p>
              <a:pPr marL="158115" algn="just">
                <a:spcAft>
                  <a:spcPts val="0"/>
                </a:spcAft>
              </a:pPr>
              <a:r>
                <a:rPr lang="ru-RU" sz="900">
                  <a:solidFill>
                    <a:srgbClr val="002060"/>
                  </a:solidFill>
                  <a:effectLst/>
                  <a:latin typeface="Times New Roman" panose="02020603050405020304" pitchFamily="18" charset="0"/>
                  <a:ea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endParaRPr>
            </a:p>
          </p:txBody>
        </p:sp>
        <p:sp>
          <p:nvSpPr>
            <p:cNvPr id="123" name="Rectangle 1119">
              <a:extLst>
                <a:ext uri="{FF2B5EF4-FFF2-40B4-BE49-F238E27FC236}">
                  <a16:creationId xmlns:a16="http://schemas.microsoft.com/office/drawing/2014/main" id="{44354DF8-2640-4A01-8119-B15299D8D69D}"/>
                </a:ext>
              </a:extLst>
            </p:cNvPr>
            <p:cNvSpPr>
              <a:spLocks noChangeArrowheads="1"/>
            </p:cNvSpPr>
            <p:nvPr/>
          </p:nvSpPr>
          <p:spPr bwMode="auto">
            <a:xfrm>
              <a:off x="14609" y="7320"/>
              <a:ext cx="706"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предельно</a:t>
              </a:r>
              <a:endParaRPr lang="ru-RU" sz="900" dirty="0">
                <a:effectLst/>
                <a:latin typeface="Times New Roman" panose="02020603050405020304" pitchFamily="18" charset="0"/>
                <a:ea typeface="Times New Roman" panose="02020603050405020304" pitchFamily="18" charset="0"/>
              </a:endParaRPr>
            </a:p>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допустимый</a:t>
              </a:r>
              <a:endParaRPr lang="ru-RU" sz="900" dirty="0">
                <a:effectLst/>
                <a:latin typeface="Times New Roman" panose="02020603050405020304" pitchFamily="18" charset="0"/>
                <a:ea typeface="Times New Roman" panose="02020603050405020304" pitchFamily="18" charset="0"/>
              </a:endParaRPr>
            </a:p>
            <a:p>
              <a:pPr marL="158115" algn="ctr">
                <a:spcAft>
                  <a:spcPts val="0"/>
                </a:spcAft>
              </a:pPr>
              <a:endParaRPr lang="ru-RU" sz="900" dirty="0">
                <a:effectLst/>
                <a:latin typeface="Times New Roman" panose="02020603050405020304" pitchFamily="18" charset="0"/>
                <a:ea typeface="Times New Roman" panose="02020603050405020304" pitchFamily="18" charset="0"/>
              </a:endParaRPr>
            </a:p>
          </p:txBody>
        </p:sp>
        <p:sp>
          <p:nvSpPr>
            <p:cNvPr id="124" name="Rectangle 1119">
              <a:extLst>
                <a:ext uri="{FF2B5EF4-FFF2-40B4-BE49-F238E27FC236}">
                  <a16:creationId xmlns:a16="http://schemas.microsoft.com/office/drawing/2014/main" id="{983A3C3B-F244-44F0-AEB4-B2E4A25DD3ED}"/>
                </a:ext>
              </a:extLst>
            </p:cNvPr>
            <p:cNvSpPr>
              <a:spLocks noChangeArrowheads="1"/>
            </p:cNvSpPr>
            <p:nvPr/>
          </p:nvSpPr>
          <p:spPr bwMode="auto">
            <a:xfrm>
              <a:off x="15393" y="7320"/>
              <a:ext cx="530"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чрезмерный</a:t>
              </a:r>
              <a:endParaRPr lang="ru-RU" sz="900">
                <a:effectLst/>
                <a:latin typeface="Times New Roman" panose="02020603050405020304" pitchFamily="18" charset="0"/>
                <a:ea typeface="Times New Roman" panose="02020603050405020304" pitchFamily="18" charset="0"/>
              </a:endParaRPr>
            </a:p>
          </p:txBody>
        </p:sp>
        <p:sp>
          <p:nvSpPr>
            <p:cNvPr id="125" name="Rectangle 1119">
              <a:extLst>
                <a:ext uri="{FF2B5EF4-FFF2-40B4-BE49-F238E27FC236}">
                  <a16:creationId xmlns:a16="http://schemas.microsoft.com/office/drawing/2014/main" id="{0CA00D1A-6B24-40B2-9E9D-3B0D1D5617DD}"/>
                </a:ext>
              </a:extLst>
            </p:cNvPr>
            <p:cNvSpPr>
              <a:spLocks noChangeArrowheads="1"/>
            </p:cNvSpPr>
            <p:nvPr/>
          </p:nvSpPr>
          <p:spPr bwMode="auto">
            <a:xfrm>
              <a:off x="14013" y="7320"/>
              <a:ext cx="515"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приемлемый</a:t>
              </a:r>
              <a:endParaRPr lang="ru-RU" sz="900" dirty="0">
                <a:effectLst/>
                <a:latin typeface="Times New Roman" panose="02020603050405020304" pitchFamily="18" charset="0"/>
                <a:ea typeface="Times New Roman" panose="02020603050405020304" pitchFamily="18" charset="0"/>
              </a:endParaRPr>
            </a:p>
            <a:p>
              <a:pPr marL="158115"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 </a:t>
              </a:r>
              <a:endParaRPr lang="ru-RU" sz="900" dirty="0">
                <a:effectLst/>
                <a:latin typeface="Times New Roman" panose="02020603050405020304" pitchFamily="18" charset="0"/>
                <a:ea typeface="Times New Roman" panose="02020603050405020304" pitchFamily="18" charset="0"/>
              </a:endParaRPr>
            </a:p>
          </p:txBody>
        </p:sp>
        <p:sp>
          <p:nvSpPr>
            <p:cNvPr id="126" name="Rectangle 1119">
              <a:extLst>
                <a:ext uri="{FF2B5EF4-FFF2-40B4-BE49-F238E27FC236}">
                  <a16:creationId xmlns:a16="http://schemas.microsoft.com/office/drawing/2014/main" id="{FB5CD1F4-B130-4CD5-84FA-8151620E2208}"/>
                </a:ext>
              </a:extLst>
            </p:cNvPr>
            <p:cNvSpPr>
              <a:spLocks noChangeArrowheads="1"/>
            </p:cNvSpPr>
            <p:nvPr/>
          </p:nvSpPr>
          <p:spPr bwMode="auto">
            <a:xfrm>
              <a:off x="13460" y="7320"/>
              <a:ext cx="473" cy="1595"/>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пренебрежимый</a:t>
              </a:r>
              <a:endParaRPr lang="ru-RU" sz="900">
                <a:effectLst/>
                <a:latin typeface="Times New Roman" panose="02020603050405020304" pitchFamily="18" charset="0"/>
                <a:ea typeface="Times New Roman" panose="02020603050405020304" pitchFamily="18" charset="0"/>
              </a:endParaRPr>
            </a:p>
          </p:txBody>
        </p:sp>
        <p:cxnSp>
          <p:nvCxnSpPr>
            <p:cNvPr id="127" name="AutoShape 419">
              <a:extLst>
                <a:ext uri="{FF2B5EF4-FFF2-40B4-BE49-F238E27FC236}">
                  <a16:creationId xmlns:a16="http://schemas.microsoft.com/office/drawing/2014/main" id="{95E1B7F5-98B9-45A1-A939-272A3232E2EC}"/>
                </a:ext>
              </a:extLst>
            </p:cNvPr>
            <p:cNvCxnSpPr>
              <a:cxnSpLocks noChangeShapeType="1"/>
            </p:cNvCxnSpPr>
            <p:nvPr/>
          </p:nvCxnSpPr>
          <p:spPr bwMode="auto">
            <a:xfrm flipV="1">
              <a:off x="13669" y="8894"/>
              <a:ext cx="0" cy="247"/>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28" name="AutoShape 420">
              <a:extLst>
                <a:ext uri="{FF2B5EF4-FFF2-40B4-BE49-F238E27FC236}">
                  <a16:creationId xmlns:a16="http://schemas.microsoft.com/office/drawing/2014/main" id="{60E57EA1-FD58-4A71-92FD-82401BA68AF6}"/>
                </a:ext>
              </a:extLst>
            </p:cNvPr>
            <p:cNvCxnSpPr>
              <a:cxnSpLocks noChangeShapeType="1"/>
            </p:cNvCxnSpPr>
            <p:nvPr/>
          </p:nvCxnSpPr>
          <p:spPr bwMode="auto">
            <a:xfrm flipV="1">
              <a:off x="14265" y="8915"/>
              <a:ext cx="0" cy="247"/>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29" name="AutoShape 421">
              <a:extLst>
                <a:ext uri="{FF2B5EF4-FFF2-40B4-BE49-F238E27FC236}">
                  <a16:creationId xmlns:a16="http://schemas.microsoft.com/office/drawing/2014/main" id="{2241670A-8E29-406C-8B60-91C9F068BF6A}"/>
                </a:ext>
              </a:extLst>
            </p:cNvPr>
            <p:cNvCxnSpPr>
              <a:cxnSpLocks noChangeShapeType="1"/>
            </p:cNvCxnSpPr>
            <p:nvPr/>
          </p:nvCxnSpPr>
          <p:spPr bwMode="auto">
            <a:xfrm flipV="1">
              <a:off x="14978" y="8915"/>
              <a:ext cx="0" cy="247"/>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30" name="AutoShape 422">
              <a:extLst>
                <a:ext uri="{FF2B5EF4-FFF2-40B4-BE49-F238E27FC236}">
                  <a16:creationId xmlns:a16="http://schemas.microsoft.com/office/drawing/2014/main" id="{70DBBD13-24C0-4756-84B9-B85179F04CE6}"/>
                </a:ext>
              </a:extLst>
            </p:cNvPr>
            <p:cNvCxnSpPr>
              <a:cxnSpLocks noChangeShapeType="1"/>
            </p:cNvCxnSpPr>
            <p:nvPr/>
          </p:nvCxnSpPr>
          <p:spPr bwMode="auto">
            <a:xfrm flipV="1">
              <a:off x="15600" y="8915"/>
              <a:ext cx="0" cy="247"/>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31" name="AutoShape 423">
              <a:extLst>
                <a:ext uri="{FF2B5EF4-FFF2-40B4-BE49-F238E27FC236}">
                  <a16:creationId xmlns:a16="http://schemas.microsoft.com/office/drawing/2014/main" id="{A08C5FF0-A387-4E95-9A33-19E5821B72C8}"/>
                </a:ext>
              </a:extLst>
            </p:cNvPr>
            <p:cNvCxnSpPr>
              <a:cxnSpLocks noChangeShapeType="1"/>
            </p:cNvCxnSpPr>
            <p:nvPr/>
          </p:nvCxnSpPr>
          <p:spPr bwMode="auto">
            <a:xfrm flipV="1">
              <a:off x="14529" y="9502"/>
              <a:ext cx="0" cy="323"/>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32" name="Rectangle 1158">
              <a:extLst>
                <a:ext uri="{FF2B5EF4-FFF2-40B4-BE49-F238E27FC236}">
                  <a16:creationId xmlns:a16="http://schemas.microsoft.com/office/drawing/2014/main" id="{58AD3A83-7235-4802-94C5-F40FD2DB6538}"/>
                </a:ext>
              </a:extLst>
            </p:cNvPr>
            <p:cNvSpPr>
              <a:spLocks noChangeArrowheads="1"/>
            </p:cNvSpPr>
            <p:nvPr/>
          </p:nvSpPr>
          <p:spPr bwMode="auto">
            <a:xfrm>
              <a:off x="2548" y="9240"/>
              <a:ext cx="2706"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по длительности воздействия</a:t>
              </a:r>
              <a:endParaRPr lang="ru-RU" sz="900">
                <a:effectLst/>
                <a:latin typeface="Times New Roman" panose="02020603050405020304" pitchFamily="18" charset="0"/>
                <a:ea typeface="Times New Roman" panose="02020603050405020304" pitchFamily="18" charset="0"/>
              </a:endParaRPr>
            </a:p>
          </p:txBody>
        </p:sp>
        <p:cxnSp>
          <p:nvCxnSpPr>
            <p:cNvPr id="133" name="AutoShape 426">
              <a:extLst>
                <a:ext uri="{FF2B5EF4-FFF2-40B4-BE49-F238E27FC236}">
                  <a16:creationId xmlns:a16="http://schemas.microsoft.com/office/drawing/2014/main" id="{53286BD6-3E02-4037-94D0-586B4FB38D69}"/>
                </a:ext>
              </a:extLst>
            </p:cNvPr>
            <p:cNvCxnSpPr>
              <a:cxnSpLocks noChangeShapeType="1"/>
            </p:cNvCxnSpPr>
            <p:nvPr/>
          </p:nvCxnSpPr>
          <p:spPr bwMode="auto">
            <a:xfrm>
              <a:off x="10163" y="2639"/>
              <a:ext cx="0" cy="4128"/>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sp>
          <p:nvSpPr>
            <p:cNvPr id="134" name="Rectangle 1158">
              <a:extLst>
                <a:ext uri="{FF2B5EF4-FFF2-40B4-BE49-F238E27FC236}">
                  <a16:creationId xmlns:a16="http://schemas.microsoft.com/office/drawing/2014/main" id="{AB72D253-A7FB-43DC-99F8-E8D13D9BB7BE}"/>
                </a:ext>
              </a:extLst>
            </p:cNvPr>
            <p:cNvSpPr>
              <a:spLocks noChangeArrowheads="1"/>
            </p:cNvSpPr>
            <p:nvPr/>
          </p:nvSpPr>
          <p:spPr bwMode="auto">
            <a:xfrm>
              <a:off x="13337" y="6671"/>
              <a:ext cx="2497"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dirty="0">
                  <a:solidFill>
                    <a:srgbClr val="002060"/>
                  </a:solidFill>
                  <a:effectLst/>
                  <a:latin typeface="Times New Roman" panose="02020603050405020304" pitchFamily="18" charset="0"/>
                  <a:ea typeface="Times New Roman" panose="02020603050405020304" pitchFamily="18" charset="0"/>
                </a:rPr>
                <a:t>по масштабу последствий</a:t>
              </a:r>
              <a:endParaRPr lang="ru-RU" sz="900" b="1" dirty="0">
                <a:effectLst/>
                <a:latin typeface="Times New Roman" panose="02020603050405020304" pitchFamily="18" charset="0"/>
                <a:ea typeface="Times New Roman" panose="02020603050405020304" pitchFamily="18" charset="0"/>
              </a:endParaRPr>
            </a:p>
          </p:txBody>
        </p:sp>
        <p:cxnSp>
          <p:nvCxnSpPr>
            <p:cNvPr id="135" name="AutoShape 429">
              <a:extLst>
                <a:ext uri="{FF2B5EF4-FFF2-40B4-BE49-F238E27FC236}">
                  <a16:creationId xmlns:a16="http://schemas.microsoft.com/office/drawing/2014/main" id="{713A70C2-DE64-4868-9305-49EA00B6FD10}"/>
                </a:ext>
              </a:extLst>
            </p:cNvPr>
            <p:cNvCxnSpPr>
              <a:cxnSpLocks noChangeShapeType="1"/>
            </p:cNvCxnSpPr>
            <p:nvPr/>
          </p:nvCxnSpPr>
          <p:spPr bwMode="auto">
            <a:xfrm>
              <a:off x="16146" y="2799"/>
              <a:ext cx="0" cy="3968"/>
            </a:xfrm>
            <a:prstGeom prst="straightConnector1">
              <a:avLst/>
            </a:prstGeom>
            <a:noFill/>
            <a:ln w="9525">
              <a:solidFill>
                <a:srgbClr val="002060"/>
              </a:solidFill>
              <a:round/>
              <a:headEnd/>
              <a:tailEnd/>
            </a:ln>
            <a:extLst>
              <a:ext uri="{909E8E84-426E-40DD-AFC4-6F175D3DCCD1}">
                <a14:hiddenFill xmlns:a14="http://schemas.microsoft.com/office/drawing/2010/main">
                  <a:noFill/>
                </a14:hiddenFill>
              </a:ext>
            </a:extLst>
          </p:spPr>
        </p:cxnSp>
        <p:cxnSp>
          <p:nvCxnSpPr>
            <p:cNvPr id="136" name="AutoShape 430">
              <a:extLst>
                <a:ext uri="{FF2B5EF4-FFF2-40B4-BE49-F238E27FC236}">
                  <a16:creationId xmlns:a16="http://schemas.microsoft.com/office/drawing/2014/main" id="{AAC079C5-8352-4DB0-9B2F-117F9C9C3885}"/>
                </a:ext>
              </a:extLst>
            </p:cNvPr>
            <p:cNvCxnSpPr>
              <a:cxnSpLocks noChangeShapeType="1"/>
            </p:cNvCxnSpPr>
            <p:nvPr/>
          </p:nvCxnSpPr>
          <p:spPr bwMode="auto">
            <a:xfrm>
              <a:off x="10163" y="6767"/>
              <a:ext cx="3174"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37" name="AutoShape 432">
              <a:extLst>
                <a:ext uri="{FF2B5EF4-FFF2-40B4-BE49-F238E27FC236}">
                  <a16:creationId xmlns:a16="http://schemas.microsoft.com/office/drawing/2014/main" id="{E38B43C9-6AB5-479D-AD15-3CB1F35B0ECE}"/>
                </a:ext>
              </a:extLst>
            </p:cNvPr>
            <p:cNvCxnSpPr>
              <a:cxnSpLocks noChangeShapeType="1"/>
            </p:cNvCxnSpPr>
            <p:nvPr/>
          </p:nvCxnSpPr>
          <p:spPr bwMode="auto">
            <a:xfrm flipH="1">
              <a:off x="15834" y="6767"/>
              <a:ext cx="312"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38" name="Rectangle 1119">
              <a:extLst>
                <a:ext uri="{FF2B5EF4-FFF2-40B4-BE49-F238E27FC236}">
                  <a16:creationId xmlns:a16="http://schemas.microsoft.com/office/drawing/2014/main" id="{0A2C1CC6-CAE2-4BBE-A612-130AED157E64}"/>
                </a:ext>
              </a:extLst>
            </p:cNvPr>
            <p:cNvSpPr>
              <a:spLocks noChangeArrowheads="1"/>
            </p:cNvSpPr>
            <p:nvPr/>
          </p:nvSpPr>
          <p:spPr bwMode="auto">
            <a:xfrm>
              <a:off x="13669" y="5018"/>
              <a:ext cx="596" cy="1419"/>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глобальные</a:t>
              </a:r>
              <a:endParaRPr lang="ru-RU" sz="900">
                <a:effectLst/>
                <a:latin typeface="Times New Roman" panose="02020603050405020304" pitchFamily="18" charset="0"/>
                <a:ea typeface="Times New Roman" panose="02020603050405020304" pitchFamily="18" charset="0"/>
              </a:endParaRPr>
            </a:p>
          </p:txBody>
        </p:sp>
        <p:sp>
          <p:nvSpPr>
            <p:cNvPr id="139" name="Rectangle 1119">
              <a:extLst>
                <a:ext uri="{FF2B5EF4-FFF2-40B4-BE49-F238E27FC236}">
                  <a16:creationId xmlns:a16="http://schemas.microsoft.com/office/drawing/2014/main" id="{A2AAD0B5-4486-4ECC-84E0-79244191938E}"/>
                </a:ext>
              </a:extLst>
            </p:cNvPr>
            <p:cNvSpPr>
              <a:spLocks noChangeArrowheads="1"/>
            </p:cNvSpPr>
            <p:nvPr/>
          </p:nvSpPr>
          <p:spPr bwMode="auto">
            <a:xfrm>
              <a:off x="14382" y="5018"/>
              <a:ext cx="596" cy="1419"/>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региональные</a:t>
              </a:r>
              <a:endParaRPr lang="ru-RU" sz="900">
                <a:effectLst/>
                <a:latin typeface="Times New Roman" panose="02020603050405020304" pitchFamily="18" charset="0"/>
                <a:ea typeface="Times New Roman" panose="02020603050405020304" pitchFamily="18" charset="0"/>
              </a:endParaRPr>
            </a:p>
          </p:txBody>
        </p:sp>
        <p:sp>
          <p:nvSpPr>
            <p:cNvPr id="140" name="Rectangle 1119">
              <a:extLst>
                <a:ext uri="{FF2B5EF4-FFF2-40B4-BE49-F238E27FC236}">
                  <a16:creationId xmlns:a16="http://schemas.microsoft.com/office/drawing/2014/main" id="{CB532707-9DB8-48D6-8DC5-9E2CE3E39628}"/>
                </a:ext>
              </a:extLst>
            </p:cNvPr>
            <p:cNvSpPr>
              <a:spLocks noChangeArrowheads="1"/>
            </p:cNvSpPr>
            <p:nvPr/>
          </p:nvSpPr>
          <p:spPr bwMode="auto">
            <a:xfrm>
              <a:off x="15081" y="5018"/>
              <a:ext cx="596" cy="1419"/>
            </a:xfrm>
            <a:prstGeom prst="rect">
              <a:avLst/>
            </a:prstGeom>
            <a:solidFill>
              <a:srgbClr val="FFFFFF"/>
            </a:solidFill>
            <a:ln w="9525">
              <a:solidFill>
                <a:srgbClr val="002060"/>
              </a:solidFill>
              <a:miter lim="800000"/>
              <a:headEnd/>
              <a:tailEnd/>
            </a:ln>
          </p:spPr>
          <p:txBody>
            <a:bodyPr rot="0" vert="vert270"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местные</a:t>
              </a:r>
              <a:endParaRPr lang="ru-RU" sz="900">
                <a:effectLst/>
                <a:latin typeface="Times New Roman" panose="02020603050405020304" pitchFamily="18" charset="0"/>
                <a:ea typeface="Times New Roman" panose="02020603050405020304" pitchFamily="18" charset="0"/>
              </a:endParaRPr>
            </a:p>
          </p:txBody>
        </p:sp>
        <p:cxnSp>
          <p:nvCxnSpPr>
            <p:cNvPr id="141" name="AutoShape 436">
              <a:extLst>
                <a:ext uri="{FF2B5EF4-FFF2-40B4-BE49-F238E27FC236}">
                  <a16:creationId xmlns:a16="http://schemas.microsoft.com/office/drawing/2014/main" id="{CE99C744-9BA4-439D-A980-F3478F2C7779}"/>
                </a:ext>
              </a:extLst>
            </p:cNvPr>
            <p:cNvCxnSpPr>
              <a:cxnSpLocks noChangeShapeType="1"/>
            </p:cNvCxnSpPr>
            <p:nvPr/>
          </p:nvCxnSpPr>
          <p:spPr bwMode="auto">
            <a:xfrm flipV="1">
              <a:off x="14013" y="6437"/>
              <a:ext cx="0" cy="23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42" name="AutoShape 437">
              <a:extLst>
                <a:ext uri="{FF2B5EF4-FFF2-40B4-BE49-F238E27FC236}">
                  <a16:creationId xmlns:a16="http://schemas.microsoft.com/office/drawing/2014/main" id="{9AA9506E-9A43-431C-8463-C553CABD103C}"/>
                </a:ext>
              </a:extLst>
            </p:cNvPr>
            <p:cNvCxnSpPr>
              <a:cxnSpLocks noChangeShapeType="1"/>
            </p:cNvCxnSpPr>
            <p:nvPr/>
          </p:nvCxnSpPr>
          <p:spPr bwMode="auto">
            <a:xfrm flipV="1">
              <a:off x="14707" y="6437"/>
              <a:ext cx="0" cy="23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43" name="AutoShape 438">
              <a:extLst>
                <a:ext uri="{FF2B5EF4-FFF2-40B4-BE49-F238E27FC236}">
                  <a16:creationId xmlns:a16="http://schemas.microsoft.com/office/drawing/2014/main" id="{AA273625-3011-4685-B128-2D5B425C3D14}"/>
                </a:ext>
              </a:extLst>
            </p:cNvPr>
            <p:cNvCxnSpPr>
              <a:cxnSpLocks noChangeShapeType="1"/>
            </p:cNvCxnSpPr>
            <p:nvPr/>
          </p:nvCxnSpPr>
          <p:spPr bwMode="auto">
            <a:xfrm flipV="1">
              <a:off x="15393" y="6437"/>
              <a:ext cx="0" cy="234"/>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44" name="Rectangle 1158">
              <a:extLst>
                <a:ext uri="{FF2B5EF4-FFF2-40B4-BE49-F238E27FC236}">
                  <a16:creationId xmlns:a16="http://schemas.microsoft.com/office/drawing/2014/main" id="{A3347C2F-47D8-4131-A803-F02579B29050}"/>
                </a:ext>
              </a:extLst>
            </p:cNvPr>
            <p:cNvSpPr>
              <a:spLocks noChangeArrowheads="1"/>
            </p:cNvSpPr>
            <p:nvPr/>
          </p:nvSpPr>
          <p:spPr bwMode="auto">
            <a:xfrm>
              <a:off x="1134" y="9240"/>
              <a:ext cx="1146"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временные</a:t>
              </a:r>
              <a:endParaRPr lang="ru-RU" sz="900">
                <a:effectLst/>
                <a:latin typeface="Times New Roman" panose="02020603050405020304" pitchFamily="18" charset="0"/>
                <a:ea typeface="Times New Roman" panose="02020603050405020304" pitchFamily="18" charset="0"/>
              </a:endParaRPr>
            </a:p>
          </p:txBody>
        </p:sp>
        <p:sp>
          <p:nvSpPr>
            <p:cNvPr id="145" name="Rectangle 1158">
              <a:extLst>
                <a:ext uri="{FF2B5EF4-FFF2-40B4-BE49-F238E27FC236}">
                  <a16:creationId xmlns:a16="http://schemas.microsoft.com/office/drawing/2014/main" id="{41DC2D39-16D6-44E4-B743-35CCE567C7FA}"/>
                </a:ext>
              </a:extLst>
            </p:cNvPr>
            <p:cNvSpPr>
              <a:spLocks noChangeArrowheads="1"/>
            </p:cNvSpPr>
            <p:nvPr/>
          </p:nvSpPr>
          <p:spPr bwMode="auto">
            <a:xfrm>
              <a:off x="5522" y="9240"/>
              <a:ext cx="1324"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постоянные</a:t>
              </a:r>
              <a:endParaRPr lang="ru-RU" sz="900">
                <a:effectLst/>
                <a:latin typeface="Times New Roman" panose="02020603050405020304" pitchFamily="18" charset="0"/>
                <a:ea typeface="Times New Roman" panose="02020603050405020304" pitchFamily="18" charset="0"/>
              </a:endParaRPr>
            </a:p>
          </p:txBody>
        </p:sp>
        <p:cxnSp>
          <p:nvCxnSpPr>
            <p:cNvPr id="146" name="AutoShape 441">
              <a:extLst>
                <a:ext uri="{FF2B5EF4-FFF2-40B4-BE49-F238E27FC236}">
                  <a16:creationId xmlns:a16="http://schemas.microsoft.com/office/drawing/2014/main" id="{26E2D046-88EB-4075-A4C5-9B8A009401D1}"/>
                </a:ext>
              </a:extLst>
            </p:cNvPr>
            <p:cNvCxnSpPr>
              <a:cxnSpLocks noChangeShapeType="1"/>
            </p:cNvCxnSpPr>
            <p:nvPr/>
          </p:nvCxnSpPr>
          <p:spPr bwMode="auto">
            <a:xfrm flipV="1">
              <a:off x="3715" y="9580"/>
              <a:ext cx="0" cy="245"/>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47" name="AutoShape 443">
              <a:extLst>
                <a:ext uri="{FF2B5EF4-FFF2-40B4-BE49-F238E27FC236}">
                  <a16:creationId xmlns:a16="http://schemas.microsoft.com/office/drawing/2014/main" id="{F5D993C7-AE96-4934-AC40-2F7316ABE1A7}"/>
                </a:ext>
              </a:extLst>
            </p:cNvPr>
            <p:cNvCxnSpPr>
              <a:cxnSpLocks noChangeShapeType="1"/>
            </p:cNvCxnSpPr>
            <p:nvPr/>
          </p:nvCxnSpPr>
          <p:spPr bwMode="auto">
            <a:xfrm flipH="1" flipV="1">
              <a:off x="2280" y="9390"/>
              <a:ext cx="268" cy="15"/>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48" name="AutoShape 444">
              <a:extLst>
                <a:ext uri="{FF2B5EF4-FFF2-40B4-BE49-F238E27FC236}">
                  <a16:creationId xmlns:a16="http://schemas.microsoft.com/office/drawing/2014/main" id="{F1169063-7C7A-4953-A037-8C1DBD3E5E3E}"/>
                </a:ext>
              </a:extLst>
            </p:cNvPr>
            <p:cNvCxnSpPr>
              <a:cxnSpLocks noChangeShapeType="1"/>
            </p:cNvCxnSpPr>
            <p:nvPr/>
          </p:nvCxnSpPr>
          <p:spPr bwMode="auto">
            <a:xfrm>
              <a:off x="5276" y="9405"/>
              <a:ext cx="246"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sp>
          <p:nvSpPr>
            <p:cNvPr id="149" name="Rectangle 1158">
              <a:extLst>
                <a:ext uri="{FF2B5EF4-FFF2-40B4-BE49-F238E27FC236}">
                  <a16:creationId xmlns:a16="http://schemas.microsoft.com/office/drawing/2014/main" id="{70E181D5-B190-41F8-9A4C-C43F5A698372}"/>
                </a:ext>
              </a:extLst>
            </p:cNvPr>
            <p:cNvSpPr>
              <a:spLocks noChangeArrowheads="1"/>
            </p:cNvSpPr>
            <p:nvPr/>
          </p:nvSpPr>
          <p:spPr bwMode="auto">
            <a:xfrm>
              <a:off x="8454" y="9240"/>
              <a:ext cx="2916"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b="1" i="1">
                  <a:solidFill>
                    <a:srgbClr val="002060"/>
                  </a:solidFill>
                  <a:effectLst/>
                  <a:latin typeface="Times New Roman" panose="02020603050405020304" pitchFamily="18" charset="0"/>
                  <a:ea typeface="Times New Roman" panose="02020603050405020304" pitchFamily="18" charset="0"/>
                </a:rPr>
                <a:t>по возможности страхования</a:t>
              </a:r>
              <a:endParaRPr lang="ru-RU" sz="900">
                <a:effectLst/>
                <a:latin typeface="Times New Roman" panose="02020603050405020304" pitchFamily="18" charset="0"/>
                <a:ea typeface="Times New Roman" panose="02020603050405020304" pitchFamily="18" charset="0"/>
              </a:endParaRPr>
            </a:p>
          </p:txBody>
        </p:sp>
        <p:sp>
          <p:nvSpPr>
            <p:cNvPr id="150" name="Rectangle 1158">
              <a:extLst>
                <a:ext uri="{FF2B5EF4-FFF2-40B4-BE49-F238E27FC236}">
                  <a16:creationId xmlns:a16="http://schemas.microsoft.com/office/drawing/2014/main" id="{BD295FDF-BE66-4768-A814-EE5E3F14CB19}"/>
                </a:ext>
              </a:extLst>
            </p:cNvPr>
            <p:cNvSpPr>
              <a:spLocks noChangeArrowheads="1"/>
            </p:cNvSpPr>
            <p:nvPr/>
          </p:nvSpPr>
          <p:spPr bwMode="auto">
            <a:xfrm>
              <a:off x="6979" y="9240"/>
              <a:ext cx="1324"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marL="158115" algn="ctr">
                <a:spcAft>
                  <a:spcPts val="0"/>
                </a:spcAft>
              </a:pPr>
              <a:r>
                <a:rPr lang="ru-RU" sz="900">
                  <a:solidFill>
                    <a:srgbClr val="002060"/>
                  </a:solidFill>
                  <a:effectLst/>
                  <a:latin typeface="Times New Roman" panose="02020603050405020304" pitchFamily="18" charset="0"/>
                  <a:ea typeface="Times New Roman" panose="02020603050405020304" pitchFamily="18" charset="0"/>
                </a:rPr>
                <a:t>страхуемые</a:t>
              </a:r>
              <a:endParaRPr lang="ru-RU" sz="900">
                <a:effectLst/>
                <a:latin typeface="Times New Roman" panose="02020603050405020304" pitchFamily="18" charset="0"/>
                <a:ea typeface="Times New Roman" panose="02020603050405020304" pitchFamily="18" charset="0"/>
              </a:endParaRPr>
            </a:p>
          </p:txBody>
        </p:sp>
        <p:sp>
          <p:nvSpPr>
            <p:cNvPr id="151" name="Rectangle 1158">
              <a:extLst>
                <a:ext uri="{FF2B5EF4-FFF2-40B4-BE49-F238E27FC236}">
                  <a16:creationId xmlns:a16="http://schemas.microsoft.com/office/drawing/2014/main" id="{8ED5BDD3-D5BD-451D-99D7-73D90636BA1E}"/>
                </a:ext>
              </a:extLst>
            </p:cNvPr>
            <p:cNvSpPr>
              <a:spLocks noChangeArrowheads="1"/>
            </p:cNvSpPr>
            <p:nvPr/>
          </p:nvSpPr>
          <p:spPr bwMode="auto">
            <a:xfrm>
              <a:off x="11606" y="9240"/>
              <a:ext cx="1324" cy="340"/>
            </a:xfrm>
            <a:prstGeom prst="rect">
              <a:avLst/>
            </a:prstGeom>
            <a:solidFill>
              <a:srgbClr val="FFFFFF"/>
            </a:solidFill>
            <a:ln w="9525">
              <a:solidFill>
                <a:srgbClr val="002060"/>
              </a:solidFill>
              <a:miter lim="800000"/>
              <a:headEnd/>
              <a:tailEnd/>
            </a:ln>
          </p:spPr>
          <p:txBody>
            <a:bodyPr rot="0" vert="horz" wrap="square" lIns="91440" tIns="45720" rIns="91440" bIns="45720" anchor="t" anchorCtr="0" upright="1">
              <a:noAutofit/>
            </a:bodyPr>
            <a:lstStyle/>
            <a:p>
              <a:pPr algn="ctr">
                <a:spcAft>
                  <a:spcPts val="0"/>
                </a:spcAft>
              </a:pPr>
              <a:r>
                <a:rPr lang="ru-RU" sz="900" dirty="0">
                  <a:solidFill>
                    <a:srgbClr val="002060"/>
                  </a:solidFill>
                  <a:effectLst/>
                  <a:latin typeface="Times New Roman" panose="02020603050405020304" pitchFamily="18" charset="0"/>
                  <a:ea typeface="Times New Roman" panose="02020603050405020304" pitchFamily="18" charset="0"/>
                </a:rPr>
                <a:t>не страхуемые</a:t>
              </a:r>
              <a:endParaRPr lang="ru-RU" sz="900" dirty="0">
                <a:effectLst/>
                <a:latin typeface="Times New Roman" panose="02020603050405020304" pitchFamily="18" charset="0"/>
                <a:ea typeface="Times New Roman" panose="02020603050405020304" pitchFamily="18" charset="0"/>
              </a:endParaRPr>
            </a:p>
          </p:txBody>
        </p:sp>
        <p:cxnSp>
          <p:nvCxnSpPr>
            <p:cNvPr id="152" name="AutoShape 448">
              <a:extLst>
                <a:ext uri="{FF2B5EF4-FFF2-40B4-BE49-F238E27FC236}">
                  <a16:creationId xmlns:a16="http://schemas.microsoft.com/office/drawing/2014/main" id="{571F126F-1E67-47E0-A230-F16013565861}"/>
                </a:ext>
              </a:extLst>
            </p:cNvPr>
            <p:cNvCxnSpPr>
              <a:cxnSpLocks noChangeShapeType="1"/>
            </p:cNvCxnSpPr>
            <p:nvPr/>
          </p:nvCxnSpPr>
          <p:spPr bwMode="auto">
            <a:xfrm flipV="1">
              <a:off x="9800" y="9580"/>
              <a:ext cx="0" cy="245"/>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53" name="AutoShape 449">
              <a:extLst>
                <a:ext uri="{FF2B5EF4-FFF2-40B4-BE49-F238E27FC236}">
                  <a16:creationId xmlns:a16="http://schemas.microsoft.com/office/drawing/2014/main" id="{8515ACE9-3073-42A1-A3F1-3D94B6652B3A}"/>
                </a:ext>
              </a:extLst>
            </p:cNvPr>
            <p:cNvCxnSpPr>
              <a:cxnSpLocks noChangeShapeType="1"/>
            </p:cNvCxnSpPr>
            <p:nvPr/>
          </p:nvCxnSpPr>
          <p:spPr bwMode="auto">
            <a:xfrm flipH="1">
              <a:off x="8303" y="9405"/>
              <a:ext cx="151" cy="0"/>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cxnSp>
          <p:nvCxnSpPr>
            <p:cNvPr id="154" name="AutoShape 451">
              <a:extLst>
                <a:ext uri="{FF2B5EF4-FFF2-40B4-BE49-F238E27FC236}">
                  <a16:creationId xmlns:a16="http://schemas.microsoft.com/office/drawing/2014/main" id="{B4A258A4-3BDB-4A98-831B-3718560AD103}"/>
                </a:ext>
              </a:extLst>
            </p:cNvPr>
            <p:cNvCxnSpPr>
              <a:cxnSpLocks noChangeShapeType="1"/>
            </p:cNvCxnSpPr>
            <p:nvPr/>
          </p:nvCxnSpPr>
          <p:spPr bwMode="auto">
            <a:xfrm>
              <a:off x="11370" y="9390"/>
              <a:ext cx="236" cy="15"/>
            </a:xfrm>
            <a:prstGeom prst="straightConnector1">
              <a:avLst/>
            </a:prstGeom>
            <a:noFill/>
            <a:ln w="9525">
              <a:solidFill>
                <a:srgbClr val="002060"/>
              </a:solidFill>
              <a:round/>
              <a:headEnd/>
              <a:tailEnd type="triangle"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2188726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66255" y="0"/>
            <a:ext cx="11831782" cy="8079135"/>
          </a:xfrm>
          <a:prstGeom prst="rect">
            <a:avLst/>
          </a:prstGeom>
        </p:spPr>
        <p:txBody>
          <a:bodyPr wrap="square">
            <a:spAutoFit/>
          </a:bodyPr>
          <a:lstStyle/>
          <a:p>
            <a:pPr algn="ctr">
              <a:lnSpc>
                <a:spcPct val="150000"/>
              </a:lnSpc>
              <a:spcAft>
                <a:spcPts val="0"/>
              </a:spcAft>
            </a:pPr>
            <a:r>
              <a:rPr lang="en-US" sz="3600" b="1" dirty="0">
                <a:solidFill>
                  <a:srgbClr val="C00000"/>
                </a:solidFill>
                <a:latin typeface="Times New Roman" panose="02020603050405020304" pitchFamily="18" charset="0"/>
                <a:ea typeface="Times New Roman" panose="02020603050405020304" pitchFamily="18" charset="0"/>
              </a:rPr>
              <a:t>2</a:t>
            </a:r>
            <a:r>
              <a:rPr lang="ru-RU" sz="3600" b="1" dirty="0">
                <a:solidFill>
                  <a:srgbClr val="C00000"/>
                </a:solidFill>
                <a:latin typeface="Times New Roman" panose="02020603050405020304" pitchFamily="18" charset="0"/>
                <a:ea typeface="Times New Roman" panose="02020603050405020304" pitchFamily="18" charset="0"/>
              </a:rPr>
              <a:t>. Система рисков и их классификация</a:t>
            </a:r>
            <a:endParaRPr lang="ru-RU" sz="1000" b="1" dirty="0">
              <a:solidFill>
                <a:srgbClr val="C0000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dirty="0">
                <a:solidFill>
                  <a:srgbClr val="002060"/>
                </a:solidFill>
                <a:latin typeface="Times New Roman" panose="02020603050405020304" pitchFamily="18" charset="0"/>
                <a:ea typeface="Times New Roman" panose="02020603050405020304" pitchFamily="18" charset="0"/>
              </a:rPr>
              <a:t>К</a:t>
            </a:r>
            <a:r>
              <a:rPr lang="ru-RU" sz="1600" b="1" dirty="0">
                <a:solidFill>
                  <a:srgbClr val="002060"/>
                </a:solidFill>
                <a:latin typeface="Times New Roman" panose="02020603050405020304" pitchFamily="18" charset="0"/>
                <a:ea typeface="Times New Roman" panose="02020603050405020304" pitchFamily="18" charset="0"/>
              </a:rPr>
              <a:t> природно-естественным </a:t>
            </a:r>
            <a:r>
              <a:rPr lang="ru-RU" sz="1600" dirty="0">
                <a:solidFill>
                  <a:srgbClr val="002060"/>
                </a:solidFill>
                <a:latin typeface="Times New Roman" panose="02020603050405020304" pitchFamily="18" charset="0"/>
                <a:ea typeface="Times New Roman" panose="02020603050405020304" pitchFamily="18" charset="0"/>
              </a:rPr>
              <a:t>относятся риски, связанные с проявлением стихийных сил природы: землетрясение, наводнение, буря, пожар, эпидемия и т. п.</a:t>
            </a:r>
            <a:endParaRPr lang="ru-RU" sz="1000"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b="1" dirty="0">
                <a:solidFill>
                  <a:srgbClr val="002060"/>
                </a:solidFill>
                <a:latin typeface="Times New Roman" panose="02020603050405020304" pitchFamily="18" charset="0"/>
                <a:ea typeface="Times New Roman" panose="02020603050405020304" pitchFamily="18" charset="0"/>
              </a:rPr>
              <a:t>Экологические риски </a:t>
            </a:r>
            <a:r>
              <a:rPr lang="ru-RU" sz="1600" dirty="0">
                <a:solidFill>
                  <a:srgbClr val="002060"/>
                </a:solidFill>
                <a:latin typeface="Times New Roman" panose="02020603050405020304" pitchFamily="18" charset="0"/>
                <a:ea typeface="Times New Roman" panose="02020603050405020304" pitchFamily="18" charset="0"/>
              </a:rPr>
              <a:t>– это риски, связанные с загрязнением окружающей среды. Под </a:t>
            </a:r>
            <a:r>
              <a:rPr lang="ru-RU" sz="1600" b="1" dirty="0">
                <a:solidFill>
                  <a:srgbClr val="002060"/>
                </a:solidFill>
                <a:latin typeface="Times New Roman" panose="02020603050405020304" pitchFamily="18" charset="0"/>
                <a:ea typeface="Times New Roman" panose="02020603050405020304" pitchFamily="18" charset="0"/>
              </a:rPr>
              <a:t>экологическим риском </a:t>
            </a:r>
            <a:r>
              <a:rPr lang="ru-RU" sz="1600" dirty="0">
                <a:solidFill>
                  <a:srgbClr val="002060"/>
                </a:solidFill>
                <a:latin typeface="Times New Roman" panose="02020603050405020304" pitchFamily="18" charset="0"/>
                <a:ea typeface="Times New Roman" panose="02020603050405020304" pitchFamily="18" charset="0"/>
              </a:rPr>
              <a:t>понимается вероятность наступления гражданской ответственности за нанесение ущерба окружающей среде, а также жизни и здоровью третьих лиц.</a:t>
            </a:r>
            <a:endParaRPr lang="ru-RU" sz="1000"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b="1" dirty="0">
                <a:solidFill>
                  <a:srgbClr val="002060"/>
                </a:solidFill>
                <a:latin typeface="Times New Roman" panose="02020603050405020304" pitchFamily="18" charset="0"/>
                <a:ea typeface="Times New Roman" panose="02020603050405020304" pitchFamily="18" charset="0"/>
              </a:rPr>
              <a:t>Политические риски </a:t>
            </a:r>
            <a:r>
              <a:rPr lang="ru-RU" sz="1600" dirty="0">
                <a:solidFill>
                  <a:srgbClr val="002060"/>
                </a:solidFill>
                <a:latin typeface="Times New Roman" panose="02020603050405020304" pitchFamily="18" charset="0"/>
                <a:ea typeface="Times New Roman" panose="02020603050405020304" pitchFamily="18" charset="0"/>
              </a:rPr>
              <a:t>связаны с политической ситуацией в стране и деятельностью государства. Политические риски возникают при нарушении условий производственно-торгового процесса по причинам, непосредственно не зависящим от хозяйствующего субъекта. </a:t>
            </a:r>
            <a:endParaRPr lang="ru-RU" sz="1000"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b="1" dirty="0">
                <a:solidFill>
                  <a:srgbClr val="002060"/>
                </a:solidFill>
                <a:latin typeface="Times New Roman" panose="02020603050405020304" pitchFamily="18" charset="0"/>
                <a:ea typeface="Times New Roman" panose="02020603050405020304" pitchFamily="18" charset="0"/>
              </a:rPr>
              <a:t>Транспортные риски </a:t>
            </a:r>
            <a:r>
              <a:rPr lang="ru-RU" sz="1600" dirty="0">
                <a:solidFill>
                  <a:srgbClr val="002060"/>
                </a:solidFill>
                <a:latin typeface="Times New Roman" panose="02020603050405020304" pitchFamily="18" charset="0"/>
                <a:ea typeface="Times New Roman" panose="02020603050405020304" pitchFamily="18" charset="0"/>
              </a:rPr>
              <a:t>– это риски, связанные с перевозками грузов транспортом: автомобильным, морским, речным, железнодорожным, самолетами и т. д.</a:t>
            </a:r>
            <a:endParaRPr lang="ru-RU" sz="1000"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ru-RU" sz="1600" b="1" dirty="0">
                <a:solidFill>
                  <a:srgbClr val="002060"/>
                </a:solidFill>
                <a:latin typeface="Times New Roman" panose="02020603050405020304" pitchFamily="18" charset="0"/>
                <a:ea typeface="Times New Roman" panose="02020603050405020304" pitchFamily="18" charset="0"/>
              </a:rPr>
              <a:t>Коммерческие риски </a:t>
            </a:r>
            <a:r>
              <a:rPr lang="ru-RU" sz="1600" dirty="0">
                <a:solidFill>
                  <a:srgbClr val="002060"/>
                </a:solidFill>
                <a:latin typeface="Times New Roman" panose="02020603050405020304" pitchFamily="18" charset="0"/>
                <a:ea typeface="Times New Roman" panose="02020603050405020304" pitchFamily="18" charset="0"/>
              </a:rPr>
              <a:t>представляют собой опасность потерь в процессе финансово-хозяйственной деятельности. Они означают неопределенность результата от данной коммерческой сделки.</a:t>
            </a:r>
          </a:p>
          <a:p>
            <a:pPr algn="just">
              <a:lnSpc>
                <a:spcPct val="150000"/>
              </a:lnSpc>
            </a:pPr>
            <a:r>
              <a:rPr lang="ru-RU" sz="1600" b="1" i="1" dirty="0">
                <a:solidFill>
                  <a:srgbClr val="002060"/>
                </a:solidFill>
                <a:latin typeface="Times New Roman" panose="02020603050405020304" pitchFamily="18" charset="0"/>
                <a:cs typeface="Times New Roman" panose="02020603050405020304" pitchFamily="18" charset="0"/>
              </a:rPr>
              <a:t>Имущественные риски</a:t>
            </a:r>
            <a:r>
              <a:rPr lang="ru-RU" sz="1600" dirty="0">
                <a:solidFill>
                  <a:srgbClr val="002060"/>
                </a:solidFill>
                <a:latin typeface="Times New Roman" panose="02020603050405020304" pitchFamily="18" charset="0"/>
                <a:cs typeface="Times New Roman" panose="02020603050405020304" pitchFamily="18" charset="0"/>
              </a:rPr>
              <a:t> – это риски, связанные  с вероятностью потерь имущества  гражданина/предпринимателя  по причине  кражи, диверсии, халатности, перенапряжения технической и технологической систем и т. п.</a:t>
            </a:r>
            <a:endParaRPr lang="ru-RU" sz="1600" b="1" i="1"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i="1" dirty="0">
                <a:solidFill>
                  <a:srgbClr val="002060"/>
                </a:solidFill>
                <a:latin typeface="Times New Roman" panose="02020603050405020304" pitchFamily="18" charset="0"/>
                <a:cs typeface="Times New Roman" panose="02020603050405020304" pitchFamily="18" charset="0"/>
              </a:rPr>
              <a:t>Производственные риски</a:t>
            </a:r>
            <a:r>
              <a:rPr lang="ru-RU" sz="1600" dirty="0">
                <a:solidFill>
                  <a:srgbClr val="002060"/>
                </a:solidFill>
                <a:latin typeface="Times New Roman" panose="02020603050405020304" pitchFamily="18" charset="0"/>
                <a:cs typeface="Times New Roman" panose="02020603050405020304" pitchFamily="18" charset="0"/>
              </a:rPr>
              <a:t> – это риски, связанные с убытком от остановки производства  вследствие воздействия различных факторов и, прежде всего,  с гибелью или повреждением основных и оборотных фондов (оборудование, сырье, транспорт и т. п.), а также риски, связанные  с внедрением в производство новой техники и технологии.</a:t>
            </a:r>
          </a:p>
          <a:p>
            <a:pPr algn="just">
              <a:lnSpc>
                <a:spcPct val="150000"/>
              </a:lnSpc>
              <a:spcAft>
                <a:spcPts val="0"/>
              </a:spcAft>
            </a:pPr>
            <a:endParaRPr lang="ru-RU"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dirty="0">
                <a:ln>
                  <a:noFill/>
                </a:ln>
                <a:solidFill>
                  <a:schemeClr val="tx1"/>
                </a:solidFill>
                <a:effectLst/>
                <a:latin typeface="Arial" panose="020B0604020202020204" pitchFamily="34" charset="0"/>
              </a:rPr>
            </a:b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0091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0838" y="0"/>
            <a:ext cx="11804072" cy="8725466"/>
          </a:xfrm>
          <a:prstGeom prst="rect">
            <a:avLst/>
          </a:prstGeom>
        </p:spPr>
        <p:txBody>
          <a:bodyPr wrap="square">
            <a:spAutoFit/>
          </a:bodyPr>
          <a:lstStyle/>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Техническими рисками</a:t>
            </a:r>
            <a:r>
              <a:rPr lang="ru-RU" sz="1600" dirty="0">
                <a:solidFill>
                  <a:srgbClr val="002060"/>
                </a:solidFill>
                <a:latin typeface="Times New Roman" panose="02020603050405020304" pitchFamily="18" charset="0"/>
                <a:cs typeface="Times New Roman" panose="02020603050405020304" pitchFamily="18" charset="0"/>
              </a:rPr>
              <a:t> сопровождается процесс нового строительства и последующей эксплуатации построенных объектов. Технические  риски могут быть составной частью промышленных,  предпринимательских и инвестиционных рисков.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Технические риски </a:t>
            </a:r>
            <a:r>
              <a:rPr lang="ru-RU" sz="1600" dirty="0">
                <a:solidFill>
                  <a:srgbClr val="002060"/>
                </a:solidFill>
                <a:latin typeface="Times New Roman" panose="02020603050405020304" pitchFamily="18" charset="0"/>
                <a:cs typeface="Times New Roman" panose="02020603050405020304" pitchFamily="18" charset="0"/>
              </a:rPr>
              <a:t>подразделяются на строительно-монтажные и эксплуатационные. К строительно-монтажным относятся следующие риски: </a:t>
            </a:r>
          </a:p>
          <a:p>
            <a:pPr algn="just">
              <a:lnSpc>
                <a:spcPct val="150000"/>
              </a:lnSpc>
            </a:pPr>
            <a:r>
              <a:rPr lang="ru-RU" sz="1600" dirty="0">
                <a:solidFill>
                  <a:srgbClr val="002060"/>
                </a:solidFill>
                <a:latin typeface="Times New Roman" panose="02020603050405020304" pitchFamily="18" charset="0"/>
                <a:cs typeface="Times New Roman" panose="02020603050405020304" pitchFamily="18" charset="0"/>
              </a:rPr>
              <a:t>утраты или повреждения строительных материалов и оборудования в результате стихийных бедствий, взрыва, пожара, террористических актов, действий злоумышленников и других неблагоприятных событий; </a:t>
            </a:r>
          </a:p>
          <a:p>
            <a:pPr algn="just">
              <a:lnSpc>
                <a:spcPct val="150000"/>
              </a:lnSpc>
            </a:pPr>
            <a:r>
              <a:rPr lang="ru-RU" sz="1600" dirty="0">
                <a:solidFill>
                  <a:srgbClr val="002060"/>
                </a:solidFill>
                <a:latin typeface="Times New Roman" panose="02020603050405020304" pitchFamily="18" charset="0"/>
                <a:cs typeface="Times New Roman" panose="02020603050405020304" pitchFamily="18" charset="0"/>
              </a:rPr>
              <a:t>нарушения функционирования объекта по причине ошибок проектирования и монтажа; </a:t>
            </a:r>
          </a:p>
          <a:p>
            <a:pPr algn="just">
              <a:lnSpc>
                <a:spcPct val="150000"/>
              </a:lnSpc>
            </a:pPr>
            <a:r>
              <a:rPr lang="ru-RU" sz="1600" dirty="0">
                <a:solidFill>
                  <a:srgbClr val="002060"/>
                </a:solidFill>
                <a:latin typeface="Times New Roman" panose="02020603050405020304" pitchFamily="18" charset="0"/>
                <a:cs typeface="Times New Roman" panose="02020603050405020304" pitchFamily="18" charset="0"/>
              </a:rPr>
              <a:t>нанесения физического ущерба персоналу, занятому на строительстве объекта. </a:t>
            </a:r>
          </a:p>
          <a:p>
            <a:pPr>
              <a:lnSpc>
                <a:spcPct val="150000"/>
              </a:lnSpc>
            </a:pPr>
            <a:r>
              <a:rPr lang="ru-RU" sz="1600" dirty="0">
                <a:solidFill>
                  <a:srgbClr val="002060"/>
                </a:solidFill>
                <a:latin typeface="Times New Roman" panose="02020603050405020304" pitchFamily="18" charset="0"/>
                <a:cs typeface="Times New Roman" panose="02020603050405020304" pitchFamily="18" charset="0"/>
              </a:rPr>
              <a:t>Под </a:t>
            </a:r>
            <a:r>
              <a:rPr lang="ru-RU" sz="1600" b="1" dirty="0">
                <a:solidFill>
                  <a:srgbClr val="002060"/>
                </a:solidFill>
                <a:latin typeface="Times New Roman" panose="02020603050405020304" pitchFamily="18" charset="0"/>
                <a:cs typeface="Times New Roman" panose="02020603050405020304" pitchFamily="18" charset="0"/>
              </a:rPr>
              <a:t>промышленными рисками </a:t>
            </a:r>
            <a:r>
              <a:rPr lang="ru-RU" sz="1600" dirty="0">
                <a:solidFill>
                  <a:srgbClr val="002060"/>
                </a:solidFill>
                <a:latin typeface="Times New Roman" panose="02020603050405020304" pitchFamily="18" charset="0"/>
                <a:cs typeface="Times New Roman" panose="02020603050405020304" pitchFamily="18" charset="0"/>
              </a:rPr>
              <a:t>понимается опасность:</a:t>
            </a:r>
          </a:p>
          <a:p>
            <a:pPr marL="285750" indent="-285750">
              <a:lnSpc>
                <a:spcPct val="150000"/>
              </a:lnSpc>
              <a:buFont typeface="Arial" panose="020B0604020202020204" pitchFamily="34" charset="0"/>
              <a:buChar char="•"/>
            </a:pPr>
            <a:r>
              <a:rPr lang="ru-RU" sz="1600" dirty="0">
                <a:solidFill>
                  <a:srgbClr val="002060"/>
                </a:solidFill>
                <a:latin typeface="Times New Roman" panose="02020603050405020304" pitchFamily="18" charset="0"/>
                <a:cs typeface="Times New Roman" panose="02020603050405020304" pitchFamily="18" charset="0"/>
              </a:rPr>
              <a:t>нанесения ущерба организации и третьим лицам в результате нарушения нормального хода производственного процесса;</a:t>
            </a:r>
          </a:p>
          <a:p>
            <a:pPr marL="285750" indent="-285750" algn="just">
              <a:lnSpc>
                <a:spcPct val="150000"/>
              </a:lnSpc>
              <a:buFont typeface="Arial" panose="020B0604020202020204" pitchFamily="34" charset="0"/>
              <a:buChar char="•"/>
            </a:pPr>
            <a:r>
              <a:rPr lang="ru-RU" sz="1600" dirty="0">
                <a:solidFill>
                  <a:srgbClr val="002060"/>
                </a:solidFill>
                <a:latin typeface="Times New Roman" panose="02020603050405020304" pitchFamily="18" charset="0"/>
                <a:cs typeface="Times New Roman" panose="02020603050405020304" pitchFamily="18" charset="0"/>
              </a:rPr>
              <a:t>повреждения или утери производственного оборудования и транспортных средств, разрушение зданий и сооружений вследствие влияния внешних факторов в виде стихии либо преднамеренных действий злоумышленников. </a:t>
            </a: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Торговые риски </a:t>
            </a:r>
            <a:r>
              <a:rPr lang="ru-RU" sz="1600" dirty="0">
                <a:solidFill>
                  <a:srgbClr val="002060"/>
                </a:solidFill>
                <a:latin typeface="Times New Roman" panose="02020603050405020304" pitchFamily="18" charset="0"/>
                <a:cs typeface="Times New Roman" panose="02020603050405020304" pitchFamily="18" charset="0"/>
              </a:rPr>
              <a:t>представляют собой риски, связанные с убытком по причине задержки платежей, отказа от платежа в период транспортировки товара, </a:t>
            </a:r>
            <a:r>
              <a:rPr lang="ru-RU" sz="1600" dirty="0" err="1">
                <a:solidFill>
                  <a:srgbClr val="002060"/>
                </a:solidFill>
                <a:latin typeface="Times New Roman" panose="02020603050405020304" pitchFamily="18" charset="0"/>
                <a:cs typeface="Times New Roman" panose="02020603050405020304" pitchFamily="18" charset="0"/>
              </a:rPr>
              <a:t>непоставки</a:t>
            </a:r>
            <a:r>
              <a:rPr lang="ru-RU" sz="1600" dirty="0">
                <a:solidFill>
                  <a:srgbClr val="002060"/>
                </a:solidFill>
                <a:latin typeface="Times New Roman" panose="02020603050405020304" pitchFamily="18" charset="0"/>
                <a:cs typeface="Times New Roman" panose="02020603050405020304" pitchFamily="18" charset="0"/>
              </a:rPr>
              <a:t> товара и т. п.</a:t>
            </a: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Предпринимательские  риски </a:t>
            </a:r>
            <a:r>
              <a:rPr lang="ru-RU" sz="1600" dirty="0">
                <a:solidFill>
                  <a:srgbClr val="002060"/>
                </a:solidFill>
                <a:latin typeface="Times New Roman" panose="02020603050405020304" pitchFamily="18" charset="0"/>
                <a:cs typeface="Times New Roman" panose="02020603050405020304" pitchFamily="18" charset="0"/>
              </a:rPr>
              <a:t>классифицируются на внутренние и внешние. Внешние связаны с нанесением убытков и неполучением  предпринимателем ожидаемой прибыли вследствие нарушения своих обязательств контрагентами предпринимателя или по другим не зависящим от него обстоятельствам. Внутренние зависят от способности предпринимателя организовать производство и сбыт продукции. </a:t>
            </a:r>
          </a:p>
          <a:p>
            <a:pPr algn="just">
              <a:lnSpc>
                <a:spcPct val="150000"/>
              </a:lnSpc>
            </a:pPr>
            <a:endParaRPr lang="ru-RU" sz="1600" dirty="0">
              <a:solidFill>
                <a:srgbClr val="002060"/>
              </a:solidFill>
              <a:latin typeface="Times New Roman" panose="02020603050405020304" pitchFamily="18" charset="0"/>
              <a:cs typeface="Times New Roman" panose="02020603050405020304" pitchFamily="18" charset="0"/>
            </a:endParaRPr>
          </a:p>
          <a:p>
            <a:pPr>
              <a:lnSpc>
                <a:spcPct val="150000"/>
              </a:lnSpc>
            </a:pPr>
            <a:endParaRPr lang="ru-RU" sz="1600" dirty="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dirty="0">
                <a:ln>
                  <a:noFill/>
                </a:ln>
                <a:solidFill>
                  <a:schemeClr val="tx1"/>
                </a:solidFill>
                <a:effectLst/>
                <a:latin typeface="Arial" panose="020B0604020202020204" pitchFamily="34" charset="0"/>
              </a:rPr>
            </a:b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26256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38547" y="0"/>
            <a:ext cx="11804072" cy="8586966"/>
          </a:xfrm>
          <a:prstGeom prst="rect">
            <a:avLst/>
          </a:prstGeom>
        </p:spPr>
        <p:txBody>
          <a:bodyPr wrap="square">
            <a:spAutoFit/>
          </a:bodyPr>
          <a:lstStyle/>
          <a:p>
            <a:pPr algn="just">
              <a:lnSpc>
                <a:spcPct val="150000"/>
              </a:lnSpc>
            </a:pP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Финансовые риски </a:t>
            </a:r>
            <a:r>
              <a:rPr lang="ru-RU" sz="1600" dirty="0">
                <a:solidFill>
                  <a:srgbClr val="002060"/>
                </a:solidFill>
                <a:latin typeface="Times New Roman" panose="02020603050405020304" pitchFamily="18" charset="0"/>
                <a:cs typeface="Times New Roman" panose="02020603050405020304" pitchFamily="18" charset="0"/>
              </a:rPr>
              <a:t>связаны с вероятностью потерь финансовых ресурсов. Финансовый риск  представляет собой  функцию времени. Как правило, степень риска для данного финансового актива или варианта вложения капитала увеличивается во времени. Например, убытки импортера сегодня зависят от времени от момента заключения контракта до срока платежа по сделке,  так как  курсы иностранной валюты по отношению к российскому рублю продолжают расти.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Инфляционный риск </a:t>
            </a:r>
            <a:r>
              <a:rPr lang="ru-RU" sz="1600" dirty="0">
                <a:solidFill>
                  <a:srgbClr val="002060"/>
                </a:solidFill>
                <a:latin typeface="Times New Roman" panose="02020603050405020304" pitchFamily="18" charset="0"/>
                <a:cs typeface="Times New Roman" panose="02020603050405020304" pitchFamily="18" charset="0"/>
              </a:rPr>
              <a:t>– это риск того, что при росте инфляции получаемые денежные доходы обесцениваются с точки зрения реальной покупательной способности быстрее, чем растут. В таких условиях предприниматель несет реальные потери.</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Дефляционный риск </a:t>
            </a:r>
            <a:r>
              <a:rPr lang="ru-RU" sz="1600" dirty="0">
                <a:solidFill>
                  <a:srgbClr val="002060"/>
                </a:solidFill>
                <a:latin typeface="Times New Roman" panose="02020603050405020304" pitchFamily="18" charset="0"/>
                <a:cs typeface="Times New Roman" panose="02020603050405020304" pitchFamily="18" charset="0"/>
              </a:rPr>
              <a:t>– это риск того, что при росте дефляции происходит падение уровня цен, ухудшение экономических условий предпринимательства и снижение доходов.</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Валютные риски </a:t>
            </a:r>
            <a:r>
              <a:rPr lang="ru-RU" sz="1600" dirty="0">
                <a:solidFill>
                  <a:srgbClr val="002060"/>
                </a:solidFill>
                <a:latin typeface="Times New Roman" panose="02020603050405020304" pitchFamily="18" charset="0"/>
                <a:cs typeface="Times New Roman" panose="02020603050405020304" pitchFamily="18" charset="0"/>
              </a:rPr>
              <a:t>представляют собой опасность валютных потерь, связанных с изменением курса одной иностранной валюты по отношению к другой при проведении  внешнеэкономических, кредитных и других валютных операций.</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Операционный валютный риск </a:t>
            </a:r>
            <a:r>
              <a:rPr lang="ru-RU" sz="1600" dirty="0">
                <a:solidFill>
                  <a:srgbClr val="002060"/>
                </a:solidFill>
                <a:latin typeface="Times New Roman" panose="02020603050405020304" pitchFamily="18" charset="0"/>
                <a:cs typeface="Times New Roman" panose="02020603050405020304" pitchFamily="18" charset="0"/>
              </a:rPr>
              <a:t>можно определить как возможность возникновения убытков или </a:t>
            </a:r>
            <a:r>
              <a:rPr lang="ru-RU" sz="1600" dirty="0" err="1">
                <a:solidFill>
                  <a:srgbClr val="002060"/>
                </a:solidFill>
                <a:latin typeface="Times New Roman" panose="02020603050405020304" pitchFamily="18" charset="0"/>
                <a:cs typeface="Times New Roman" panose="02020603050405020304" pitchFamily="18" charset="0"/>
              </a:rPr>
              <a:t>недополучения</a:t>
            </a:r>
            <a:r>
              <a:rPr lang="ru-RU" sz="1600" dirty="0">
                <a:solidFill>
                  <a:srgbClr val="002060"/>
                </a:solidFill>
                <a:latin typeface="Times New Roman" panose="02020603050405020304" pitchFamily="18" charset="0"/>
                <a:cs typeface="Times New Roman" panose="02020603050405020304" pitchFamily="18" charset="0"/>
              </a:rPr>
              <a:t> прибыли в результате изменения обменного курса и воздействия его на  ожидаемые доходы от продажи продукции.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Трансляционный валютный риск </a:t>
            </a:r>
            <a:r>
              <a:rPr lang="ru-RU" sz="1600" dirty="0">
                <a:solidFill>
                  <a:srgbClr val="002060"/>
                </a:solidFill>
                <a:latin typeface="Times New Roman" panose="02020603050405020304" pitchFamily="18" charset="0"/>
                <a:cs typeface="Times New Roman" panose="02020603050405020304" pitchFamily="18" charset="0"/>
              </a:rPr>
              <a:t>(его называют также  балансовым) возникает при наличии у головной компании дочерних компаний или филиалов за рубежом. Его источником является возможное несоответствие между активами и пассивами  компании, пересчитанными в валютах разных стран.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Экономический валютный риск </a:t>
            </a:r>
            <a:r>
              <a:rPr lang="ru-RU" sz="1600" dirty="0">
                <a:solidFill>
                  <a:srgbClr val="002060"/>
                </a:solidFill>
                <a:latin typeface="Times New Roman" panose="02020603050405020304" pitchFamily="18" charset="0"/>
                <a:cs typeface="Times New Roman" panose="02020603050405020304" pitchFamily="18" charset="0"/>
              </a:rPr>
              <a:t>определяется как вероятность неблагоприятного воздействия изменений обменного курса на экономическое положение компании. Он возникает, например, в  результате изменения объема товарооборота в стране или цен на средства производства либо на готовую продукцию</a:t>
            </a:r>
          </a:p>
          <a:p>
            <a:pPr>
              <a:lnSpc>
                <a:spcPct val="150000"/>
              </a:lnSpc>
            </a:pPr>
            <a:endParaRPr lang="ru-RU" sz="1600" dirty="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dirty="0">
                <a:ln>
                  <a:noFill/>
                </a:ln>
                <a:solidFill>
                  <a:schemeClr val="tx1"/>
                </a:solidFill>
                <a:effectLst/>
                <a:latin typeface="Arial" panose="020B0604020202020204" pitchFamily="34" charset="0"/>
              </a:rPr>
            </a:b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40173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38547" y="0"/>
            <a:ext cx="11804072" cy="8586966"/>
          </a:xfrm>
          <a:prstGeom prst="rect">
            <a:avLst/>
          </a:prstGeom>
        </p:spPr>
        <p:txBody>
          <a:bodyPr wrap="square">
            <a:spAutoFit/>
          </a:bodyPr>
          <a:lstStyle/>
          <a:p>
            <a:pPr algn="just">
              <a:lnSpc>
                <a:spcPct val="150000"/>
              </a:lnSpc>
            </a:pP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Риски ликвидности – </a:t>
            </a:r>
            <a:r>
              <a:rPr lang="ru-RU" sz="1600" dirty="0">
                <a:solidFill>
                  <a:srgbClr val="002060"/>
                </a:solidFill>
                <a:latin typeface="Times New Roman" panose="02020603050405020304" pitchFamily="18" charset="0"/>
                <a:cs typeface="Times New Roman" panose="02020603050405020304" pitchFamily="18" charset="0"/>
              </a:rPr>
              <a:t>это риски, связанные с возможностью потерь при реализации ценных бумаг или других товаров из-за изменения оценки их качества и потребительной стоимости.</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Кредитные риски </a:t>
            </a:r>
            <a:r>
              <a:rPr lang="ru-RU" sz="1600" dirty="0">
                <a:solidFill>
                  <a:srgbClr val="002060"/>
                </a:solidFill>
                <a:latin typeface="Times New Roman" panose="02020603050405020304" pitchFamily="18" charset="0"/>
                <a:cs typeface="Times New Roman" panose="02020603050405020304" pitchFamily="18" charset="0"/>
              </a:rPr>
              <a:t>связаны с возможным  невозвратом суммы кредита и процентов по нему. Финансовые средства могут быть получены в виде кредита или кредитной линии. Как правило, условием выдачи кредита является его целевое назначение, т.е. он может быть использован только на нужды конкретного инвестиционного проекта.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Биржевые риски  </a:t>
            </a:r>
            <a:r>
              <a:rPr lang="ru-RU" sz="1600" dirty="0">
                <a:solidFill>
                  <a:srgbClr val="002060"/>
                </a:solidFill>
                <a:latin typeface="Times New Roman" panose="02020603050405020304" pitchFamily="18" charset="0"/>
                <a:cs typeface="Times New Roman" panose="02020603050405020304" pitchFamily="18" charset="0"/>
              </a:rPr>
              <a:t>представляют собой опасность потерь от биржевых сделок. К этим рискам относятся:  риск неплатежа по коммерческим сделкам, риск неплатежа комиссионного вознаграждения брокерской фирмы и т. п.</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Селективные риски </a:t>
            </a:r>
            <a:r>
              <a:rPr lang="ru-RU" sz="1600" dirty="0">
                <a:solidFill>
                  <a:srgbClr val="002060"/>
                </a:solidFill>
                <a:latin typeface="Times New Roman" panose="02020603050405020304" pitchFamily="18" charset="0"/>
                <a:cs typeface="Times New Roman" panose="02020603050405020304" pitchFamily="18" charset="0"/>
              </a:rPr>
              <a:t>– это риски неправильного выбора способа вложения капитала, вида ценных бумаг для инвестирования в сравнении с другими видами ценных бумаг при формировании инвестиционного портфеля.</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Риск банкротства  </a:t>
            </a:r>
            <a:r>
              <a:rPr lang="ru-RU" sz="1600" dirty="0">
                <a:solidFill>
                  <a:srgbClr val="002060"/>
                </a:solidFill>
                <a:latin typeface="Times New Roman" panose="02020603050405020304" pitchFamily="18" charset="0"/>
                <a:cs typeface="Times New Roman" panose="02020603050405020304" pitchFamily="18" charset="0"/>
              </a:rPr>
              <a:t>представляет собой опасность в результате  неправильного выбора способа вложения капитала, полной потери предпринимателем собственного капитала и неспособности его рассчитываться по взятым на себя обязательствам.  В результате предприниматель становится банкротом.</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Кредитный процентный риск </a:t>
            </a:r>
            <a:r>
              <a:rPr lang="ru-RU" sz="1600" dirty="0">
                <a:solidFill>
                  <a:srgbClr val="002060"/>
                </a:solidFill>
                <a:latin typeface="Times New Roman" panose="02020603050405020304" pitchFamily="18" charset="0"/>
                <a:cs typeface="Times New Roman" panose="02020603050405020304" pitchFamily="18" charset="0"/>
              </a:rPr>
              <a:t>возникает в том случае, если кредит получен под  «плавающую» процентную ставку. «Плавающая» ставка обычно привязывается к различным международным эталонам, таким, как ставка LIBOR, ставка ФРС США, ставки по межгосударственным финансовым инструментам, принятые Европейским сообществом. </a:t>
            </a:r>
          </a:p>
          <a:p>
            <a:pPr algn="just">
              <a:lnSpc>
                <a:spcPct val="150000"/>
              </a:lnSpc>
            </a:pPr>
            <a:r>
              <a:rPr lang="ru-RU" sz="1600" dirty="0">
                <a:solidFill>
                  <a:srgbClr val="002060"/>
                </a:solidFill>
                <a:latin typeface="Times New Roman" panose="02020603050405020304" pitchFamily="18" charset="0"/>
                <a:cs typeface="Times New Roman" panose="02020603050405020304" pitchFamily="18" charset="0"/>
              </a:rPr>
              <a:t>К </a:t>
            </a:r>
            <a:r>
              <a:rPr lang="ru-RU" sz="1600" b="1" dirty="0">
                <a:solidFill>
                  <a:srgbClr val="002060"/>
                </a:solidFill>
                <a:latin typeface="Times New Roman" panose="02020603050405020304" pitchFamily="18" charset="0"/>
                <a:cs typeface="Times New Roman" panose="02020603050405020304" pitchFamily="18" charset="0"/>
              </a:rPr>
              <a:t>процентным рискам </a:t>
            </a:r>
            <a:r>
              <a:rPr lang="ru-RU" sz="1600" dirty="0">
                <a:solidFill>
                  <a:srgbClr val="002060"/>
                </a:solidFill>
                <a:latin typeface="Times New Roman" panose="02020603050405020304" pitchFamily="18" charset="0"/>
                <a:cs typeface="Times New Roman" panose="02020603050405020304" pitchFamily="18" charset="0"/>
              </a:rPr>
              <a:t>относится опасность потерь, которые могут понести  коммерческие банки, кредитные учреждения, инвестиционные институты, лизинговые компании в результате превышения процентных ставок, выплачиваемых ими по привлеченным средствам, над ставками по предоставленным кредитам. </a:t>
            </a:r>
          </a:p>
          <a:p>
            <a:pPr algn="just">
              <a:lnSpc>
                <a:spcPct val="150000"/>
              </a:lnSpc>
            </a:pPr>
            <a:endParaRPr lang="ru-RU" sz="1600" dirty="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dirty="0">
                <a:ln>
                  <a:noFill/>
                </a:ln>
                <a:solidFill>
                  <a:schemeClr val="tx1"/>
                </a:solidFill>
                <a:effectLst/>
                <a:latin typeface="Arial" panose="020B0604020202020204" pitchFamily="34" charset="0"/>
              </a:rPr>
            </a:b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37492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38547" y="-332509"/>
            <a:ext cx="11804072" cy="8586966"/>
          </a:xfrm>
          <a:prstGeom prst="rect">
            <a:avLst/>
          </a:prstGeom>
        </p:spPr>
        <p:txBody>
          <a:bodyPr wrap="square">
            <a:spAutoFit/>
          </a:bodyPr>
          <a:lstStyle/>
          <a:p>
            <a:pPr algn="just">
              <a:lnSpc>
                <a:spcPct val="150000"/>
              </a:lnSpc>
            </a:pP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Позиционный риск </a:t>
            </a:r>
            <a:r>
              <a:rPr lang="ru-RU" sz="1600" dirty="0">
                <a:solidFill>
                  <a:srgbClr val="002060"/>
                </a:solidFill>
                <a:latin typeface="Times New Roman" panose="02020603050405020304" pitchFamily="18" charset="0"/>
                <a:cs typeface="Times New Roman" panose="02020603050405020304" pitchFamily="18" charset="0"/>
              </a:rPr>
              <a:t>возникает, если проценты за пользование кредитными ресурсами выплачиваются по «плавающей» ставке.  Компания, выдавшая кредит или имеющая депозит в банке под «плавающие» проценты, понесет убытки в случае понижения  процентных ставок.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Портфельный риск </a:t>
            </a:r>
            <a:r>
              <a:rPr lang="ru-RU" sz="1600" dirty="0">
                <a:solidFill>
                  <a:srgbClr val="002060"/>
                </a:solidFill>
                <a:latin typeface="Times New Roman" panose="02020603050405020304" pitchFamily="18" charset="0"/>
                <a:cs typeface="Times New Roman" panose="02020603050405020304" pitchFamily="18" charset="0"/>
              </a:rPr>
              <a:t>отражает влияние изменения процентных ставок на стоимость финансовых активов, таких, как акции и  облигации. При этом воздействие оказывается не на отдельные виды ценных бумаг, а на инвестиционный портфель в целом. Увеличение процентных ставок на основные кредитные ресурсы, как  правило, уменьшает стоимость портфеля, и наоборот.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Экономический (структурный) процентный риск </a:t>
            </a:r>
            <a:r>
              <a:rPr lang="ru-RU" sz="1600" dirty="0">
                <a:solidFill>
                  <a:srgbClr val="002060"/>
                </a:solidFill>
                <a:latin typeface="Times New Roman" panose="02020603050405020304" pitchFamily="18" charset="0"/>
                <a:cs typeface="Times New Roman" panose="02020603050405020304" pitchFamily="18" charset="0"/>
              </a:rPr>
              <a:t>связан с воздействием изменения процентных ставок на экономическое положение компании в целом.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Инвестиционные риски </a:t>
            </a:r>
            <a:r>
              <a:rPr lang="ru-RU" sz="1600" dirty="0">
                <a:solidFill>
                  <a:srgbClr val="002060"/>
                </a:solidFill>
                <a:latin typeface="Times New Roman" panose="02020603050405020304" pitchFamily="18" charset="0"/>
                <a:cs typeface="Times New Roman" panose="02020603050405020304" pitchFamily="18" charset="0"/>
              </a:rPr>
              <a:t>связаны с возможностью </a:t>
            </a:r>
            <a:r>
              <a:rPr lang="ru-RU" sz="1600" dirty="0" err="1">
                <a:solidFill>
                  <a:srgbClr val="002060"/>
                </a:solidFill>
                <a:latin typeface="Times New Roman" panose="02020603050405020304" pitchFamily="18" charset="0"/>
                <a:cs typeface="Times New Roman" panose="02020603050405020304" pitchFamily="18" charset="0"/>
              </a:rPr>
              <a:t>недополучения</a:t>
            </a:r>
            <a:r>
              <a:rPr lang="ru-RU" sz="1600" dirty="0">
                <a:solidFill>
                  <a:srgbClr val="002060"/>
                </a:solidFill>
                <a:latin typeface="Times New Roman" panose="02020603050405020304" pitchFamily="18" charset="0"/>
                <a:cs typeface="Times New Roman" panose="02020603050405020304" pitchFamily="18" charset="0"/>
              </a:rPr>
              <a:t> или потери прибыли в ходе реализации инвестиционных проектов. Объектом риска в данном случае выступают имущественные интересы лица, осуществляющего вложения своих средств, т.е. инвестора.</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Риск упущенной выгоды </a:t>
            </a:r>
            <a:r>
              <a:rPr lang="ru-RU" sz="1600" dirty="0">
                <a:solidFill>
                  <a:srgbClr val="002060"/>
                </a:solidFill>
                <a:latin typeface="Times New Roman" panose="02020603050405020304" pitchFamily="18" charset="0"/>
                <a:cs typeface="Times New Roman" panose="02020603050405020304" pitchFamily="18" charset="0"/>
              </a:rPr>
              <a:t>– это риск наступления косвенного (побочного) финансового ущерба (неполученная прибыль) в результате неосуществления мероприятий по страхованию, хеджированию, инвестированию. </a:t>
            </a:r>
          </a:p>
          <a:p>
            <a:pPr algn="just">
              <a:lnSpc>
                <a:spcPct val="150000"/>
              </a:lnSpc>
            </a:pPr>
            <a:r>
              <a:rPr lang="ru-RU" sz="1600" b="1" dirty="0">
                <a:solidFill>
                  <a:srgbClr val="002060"/>
                </a:solidFill>
                <a:latin typeface="Times New Roman" panose="02020603050405020304" pitchFamily="18" charset="0"/>
                <a:cs typeface="Times New Roman" panose="02020603050405020304" pitchFamily="18" charset="0"/>
              </a:rPr>
              <a:t>Риск снижения доходности </a:t>
            </a:r>
            <a:r>
              <a:rPr lang="ru-RU" sz="1600" dirty="0">
                <a:solidFill>
                  <a:srgbClr val="002060"/>
                </a:solidFill>
                <a:latin typeface="Times New Roman" panose="02020603050405020304" pitchFamily="18" charset="0"/>
                <a:cs typeface="Times New Roman" panose="02020603050405020304" pitchFamily="18" charset="0"/>
              </a:rPr>
              <a:t>может возникнуть в результате уменьшения размера процентов и дивидендов по портфельным инвестициям, по вкладам и кредитам.</a:t>
            </a:r>
          </a:p>
          <a:p>
            <a:pPr algn="just">
              <a:lnSpc>
                <a:spcPct val="150000"/>
              </a:lnSpc>
            </a:pPr>
            <a:r>
              <a:rPr lang="ru-RU" sz="1600" b="1" dirty="0" err="1">
                <a:solidFill>
                  <a:srgbClr val="002060"/>
                </a:solidFill>
                <a:latin typeface="Times New Roman" panose="02020603050405020304" pitchFamily="18" charset="0"/>
                <a:cs typeface="Times New Roman" panose="02020603050405020304" pitchFamily="18" charset="0"/>
              </a:rPr>
              <a:t>Страновые</a:t>
            </a:r>
            <a:r>
              <a:rPr lang="ru-RU" sz="1600" b="1" dirty="0">
                <a:solidFill>
                  <a:srgbClr val="002060"/>
                </a:solidFill>
                <a:latin typeface="Times New Roman" panose="02020603050405020304" pitchFamily="18" charset="0"/>
                <a:cs typeface="Times New Roman" panose="02020603050405020304" pitchFamily="18" charset="0"/>
              </a:rPr>
              <a:t> риски </a:t>
            </a:r>
            <a:r>
              <a:rPr lang="ru-RU" sz="1600" dirty="0">
                <a:solidFill>
                  <a:srgbClr val="002060"/>
                </a:solidFill>
                <a:latin typeface="Times New Roman" panose="02020603050405020304" pitchFamily="18" charset="0"/>
                <a:cs typeface="Times New Roman" panose="02020603050405020304" pitchFamily="18" charset="0"/>
              </a:rPr>
              <a:t>возникают при осуществлении предпринимателями и инвесторами своей деятельности на территории иностранных государств. Доход от бизнеса может уменьшиться в случае неблагоприятного изменения политической или экономической ситуации в стране. Потеря или уменьшение дохода от бизнеса происходят по различным причинам, среди которых можно  выделить: изменение политического строя; экспроприацию или национализацию объектов иностранной  собственности.</a:t>
            </a:r>
          </a:p>
          <a:p>
            <a:pPr algn="just">
              <a:lnSpc>
                <a:spcPct val="150000"/>
              </a:lnSpc>
              <a:spcAft>
                <a:spcPts val="0"/>
              </a:spcAft>
            </a:pPr>
            <a:endParaRPr lang="ru-RU"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dirty="0">
                <a:ln>
                  <a:noFill/>
                </a:ln>
                <a:solidFill>
                  <a:schemeClr val="tx1"/>
                </a:solidFill>
                <a:effectLst/>
                <a:latin typeface="Arial" panose="020B0604020202020204" pitchFamily="34" charset="0"/>
              </a:rPr>
            </a:b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71065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66255" y="401783"/>
            <a:ext cx="11804072" cy="7755969"/>
          </a:xfrm>
          <a:prstGeom prst="rect">
            <a:avLst/>
          </a:prstGeom>
        </p:spPr>
        <p:txBody>
          <a:bodyPr wrap="square">
            <a:spAutoFit/>
          </a:bodyPr>
          <a:lstStyle/>
          <a:p>
            <a:pPr algn="just">
              <a:lnSpc>
                <a:spcPct val="150000"/>
              </a:lnSpc>
            </a:pPr>
            <a:endParaRPr lang="ru-RU"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b="1" dirty="0">
                <a:solidFill>
                  <a:srgbClr val="002060"/>
                </a:solidFill>
                <a:latin typeface="Times New Roman" panose="02020603050405020304" pitchFamily="18" charset="0"/>
                <a:cs typeface="Times New Roman" panose="02020603050405020304" pitchFamily="18" charset="0"/>
              </a:rPr>
              <a:t>Чистые риски </a:t>
            </a:r>
            <a:r>
              <a:rPr lang="ru-RU" dirty="0">
                <a:solidFill>
                  <a:srgbClr val="002060"/>
                </a:solidFill>
                <a:latin typeface="Times New Roman" panose="02020603050405020304" pitchFamily="18" charset="0"/>
                <a:cs typeface="Times New Roman" panose="02020603050405020304" pitchFamily="18" charset="0"/>
              </a:rPr>
              <a:t>означают возможность получения отрицательного или нулевого результата. К ним относятся риски природно-естественные, экологические, политические, транспортные и часть коммерческих рисков (имущественные, производственные, торговые).</a:t>
            </a:r>
          </a:p>
          <a:p>
            <a:pPr algn="just">
              <a:lnSpc>
                <a:spcPct val="150000"/>
              </a:lnSpc>
            </a:pPr>
            <a:r>
              <a:rPr lang="ru-RU" b="1" dirty="0">
                <a:solidFill>
                  <a:srgbClr val="002060"/>
                </a:solidFill>
                <a:latin typeface="Times New Roman" panose="02020603050405020304" pitchFamily="18" charset="0"/>
                <a:cs typeface="Times New Roman" panose="02020603050405020304" pitchFamily="18" charset="0"/>
              </a:rPr>
              <a:t>Спекулятивные риски </a:t>
            </a:r>
            <a:r>
              <a:rPr lang="ru-RU" dirty="0">
                <a:solidFill>
                  <a:srgbClr val="002060"/>
                </a:solidFill>
                <a:latin typeface="Times New Roman" panose="02020603050405020304" pitchFamily="18" charset="0"/>
                <a:cs typeface="Times New Roman" panose="02020603050405020304" pitchFamily="18" charset="0"/>
              </a:rPr>
              <a:t>выражаются в возможности получения как положительного, так и отрицательного результата. К ним относятся финансовые риски, являющиеся частью коммерческих рисков.</a:t>
            </a:r>
          </a:p>
          <a:p>
            <a:pPr algn="just">
              <a:lnSpc>
                <a:spcPct val="150000"/>
              </a:lnSpc>
            </a:pPr>
            <a:endParaRPr lang="ru-RU"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dirty="0">
                <a:solidFill>
                  <a:srgbClr val="002060"/>
                </a:solidFill>
                <a:latin typeface="Times New Roman" panose="02020603050405020304" pitchFamily="18" charset="0"/>
                <a:cs typeface="Times New Roman" panose="02020603050405020304" pitchFamily="18" charset="0"/>
              </a:rPr>
              <a:t>В зависимости от </a:t>
            </a:r>
            <a:r>
              <a:rPr lang="ru-RU" b="1" dirty="0">
                <a:solidFill>
                  <a:srgbClr val="002060"/>
                </a:solidFill>
                <a:latin typeface="Times New Roman" panose="02020603050405020304" pitchFamily="18" charset="0"/>
                <a:cs typeface="Times New Roman" panose="02020603050405020304" pitchFamily="18" charset="0"/>
              </a:rPr>
              <a:t>основной причины возникновения </a:t>
            </a:r>
            <a:r>
              <a:rPr lang="ru-RU" dirty="0">
                <a:solidFill>
                  <a:srgbClr val="002060"/>
                </a:solidFill>
                <a:latin typeface="Times New Roman" panose="02020603050405020304" pitchFamily="18" charset="0"/>
                <a:cs typeface="Times New Roman" panose="02020603050405020304" pitchFamily="18" charset="0"/>
              </a:rPr>
              <a:t>(базисный или природный признак), риски делятся на следующие категории: </a:t>
            </a:r>
            <a:r>
              <a:rPr lang="ru-RU" dirty="0">
                <a:solidFill>
                  <a:srgbClr val="C00000"/>
                </a:solidFill>
                <a:latin typeface="Times New Roman" panose="02020603050405020304" pitchFamily="18" charset="0"/>
                <a:cs typeface="Times New Roman" panose="02020603050405020304" pitchFamily="18" charset="0"/>
              </a:rPr>
              <a:t>природно-естественные, экологические, политические, транспортные и коммерческие.</a:t>
            </a:r>
          </a:p>
          <a:p>
            <a:pPr algn="just">
              <a:lnSpc>
                <a:spcPct val="150000"/>
              </a:lnSpc>
            </a:pPr>
            <a:endParaRPr lang="ru-RU"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dirty="0">
                <a:solidFill>
                  <a:srgbClr val="002060"/>
                </a:solidFill>
                <a:latin typeface="Times New Roman" panose="02020603050405020304" pitchFamily="18" charset="0"/>
                <a:cs typeface="Times New Roman" panose="02020603050405020304" pitchFamily="18" charset="0"/>
              </a:rPr>
              <a:t>В зависимости от </a:t>
            </a:r>
            <a:r>
              <a:rPr lang="ru-RU" b="1" dirty="0">
                <a:solidFill>
                  <a:srgbClr val="002060"/>
                </a:solidFill>
                <a:latin typeface="Times New Roman" panose="02020603050405020304" pitchFamily="18" charset="0"/>
                <a:cs typeface="Times New Roman" panose="02020603050405020304" pitchFamily="18" charset="0"/>
              </a:rPr>
              <a:t>вида факторов, обусловливающих наступление рисковых событий, выделяют:</a:t>
            </a:r>
          </a:p>
          <a:p>
            <a:pPr marL="285750" indent="-285750" algn="just">
              <a:lnSpc>
                <a:spcPct val="150000"/>
              </a:lnSpc>
              <a:buFont typeface="Arial" panose="020B0604020202020204" pitchFamily="34" charset="0"/>
              <a:buChar char="•"/>
            </a:pPr>
            <a:r>
              <a:rPr lang="ru-RU" dirty="0">
                <a:solidFill>
                  <a:srgbClr val="C00000"/>
                </a:solidFill>
                <a:latin typeface="Times New Roman" panose="02020603050405020304" pitchFamily="18" charset="0"/>
                <a:cs typeface="Times New Roman" panose="02020603050405020304" pitchFamily="18" charset="0"/>
              </a:rPr>
              <a:t>риски, зависящие от внешней среды (инфляционные, валютные, кредитные); </a:t>
            </a:r>
          </a:p>
          <a:p>
            <a:pPr marL="285750" indent="-285750" algn="just">
              <a:lnSpc>
                <a:spcPct val="150000"/>
              </a:lnSpc>
              <a:buFont typeface="Arial" panose="020B0604020202020204" pitchFamily="34" charset="0"/>
              <a:buChar char="•"/>
            </a:pPr>
            <a:r>
              <a:rPr lang="ru-RU" dirty="0">
                <a:solidFill>
                  <a:srgbClr val="C00000"/>
                </a:solidFill>
                <a:latin typeface="Times New Roman" panose="02020603050405020304" pitchFamily="18" charset="0"/>
                <a:cs typeface="Times New Roman" panose="02020603050405020304" pitchFamily="18" charset="0"/>
              </a:rPr>
              <a:t>риски, связанные с деятельностью самого предприятия (риск ликвидности, ошибочного способа вложения капитала и формирования инвестиционного портфеля, неэффективного управления оборотными средствами, создания неоптимальной структуры пассивов и т.д.).</a:t>
            </a:r>
          </a:p>
          <a:p>
            <a:pPr algn="just">
              <a:lnSpc>
                <a:spcPct val="150000"/>
              </a:lnSpc>
            </a:pPr>
            <a:endParaRPr lang="ru-RU" sz="1600" dirty="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dirty="0">
                <a:ln>
                  <a:noFill/>
                </a:ln>
                <a:solidFill>
                  <a:schemeClr val="tx1"/>
                </a:solidFill>
                <a:effectLst/>
                <a:latin typeface="Arial" panose="020B0604020202020204" pitchFamily="34" charset="0"/>
              </a:rPr>
            </a:b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11263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21673" y="110838"/>
            <a:ext cx="11804072" cy="8171468"/>
          </a:xfrm>
          <a:prstGeom prst="rect">
            <a:avLst/>
          </a:prstGeom>
        </p:spPr>
        <p:txBody>
          <a:bodyPr wrap="square">
            <a:spAutoFit/>
          </a:bodyPr>
          <a:lstStyle/>
          <a:p>
            <a:pPr algn="just">
              <a:lnSpc>
                <a:spcPct val="150000"/>
              </a:lnSpc>
            </a:pPr>
            <a:endParaRPr lang="ru-RU" sz="2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2000" b="1" dirty="0">
                <a:solidFill>
                  <a:srgbClr val="C00000"/>
                </a:solidFill>
                <a:latin typeface="Times New Roman" panose="02020603050405020304" pitchFamily="18" charset="0"/>
                <a:cs typeface="Times New Roman" panose="02020603050405020304" pitchFamily="18" charset="0"/>
              </a:rPr>
              <a:t>На риски, зависящие от внешней среды, влияют такие нефинансовые категории рисков внешней среды, как:</a:t>
            </a:r>
          </a:p>
          <a:p>
            <a:pPr marL="342900" indent="-342900" algn="just">
              <a:lnSpc>
                <a:spcPct val="150000"/>
              </a:lnSpc>
              <a:buFont typeface="+mj-lt"/>
              <a:buAutoNum type="arabicParenR"/>
            </a:pPr>
            <a:r>
              <a:rPr lang="ru-RU" sz="2000" dirty="0">
                <a:solidFill>
                  <a:srgbClr val="002060"/>
                </a:solidFill>
                <a:latin typeface="Times New Roman" panose="02020603050405020304" pitchFamily="18" charset="0"/>
                <a:cs typeface="Times New Roman" panose="02020603050405020304" pitchFamily="18" charset="0"/>
              </a:rPr>
              <a:t>политические;</a:t>
            </a:r>
          </a:p>
          <a:p>
            <a:pPr marL="342900" indent="-342900" algn="just">
              <a:lnSpc>
                <a:spcPct val="150000"/>
              </a:lnSpc>
              <a:buFont typeface="+mj-lt"/>
              <a:buAutoNum type="arabicParenR"/>
            </a:pPr>
            <a:r>
              <a:rPr lang="ru-RU" sz="2000" dirty="0">
                <a:solidFill>
                  <a:srgbClr val="002060"/>
                </a:solidFill>
                <a:latin typeface="Times New Roman" panose="02020603050405020304" pitchFamily="18" charset="0"/>
                <a:cs typeface="Times New Roman" panose="02020603050405020304" pitchFamily="18" charset="0"/>
              </a:rPr>
              <a:t>природно-естественные;</a:t>
            </a:r>
          </a:p>
          <a:p>
            <a:pPr marL="342900" indent="-342900" algn="just">
              <a:lnSpc>
                <a:spcPct val="150000"/>
              </a:lnSpc>
              <a:buFont typeface="+mj-lt"/>
              <a:buAutoNum type="arabicParenR"/>
            </a:pPr>
            <a:r>
              <a:rPr lang="ru-RU" sz="2000" dirty="0">
                <a:solidFill>
                  <a:srgbClr val="002060"/>
                </a:solidFill>
                <a:latin typeface="Times New Roman" panose="02020603050405020304" pitchFamily="18" charset="0"/>
                <a:cs typeface="Times New Roman" panose="02020603050405020304" pitchFamily="18" charset="0"/>
              </a:rPr>
              <a:t>макроэкономические (изменение налогового, таможенного законодательства, правил и норм валютного регулирования и т.д.).</a:t>
            </a:r>
          </a:p>
          <a:p>
            <a:pPr algn="just">
              <a:lnSpc>
                <a:spcPct val="150000"/>
              </a:lnSpc>
            </a:pPr>
            <a:endParaRPr lang="ru-RU" sz="2000" dirty="0">
              <a:solidFill>
                <a:srgbClr val="002060"/>
              </a:solidFill>
              <a:latin typeface="Times New Roman" panose="02020603050405020304" pitchFamily="18" charset="0"/>
              <a:cs typeface="Times New Roman" panose="02020603050405020304" pitchFamily="18" charset="0"/>
            </a:endParaRPr>
          </a:p>
          <a:p>
            <a:pPr algn="just">
              <a:lnSpc>
                <a:spcPct val="150000"/>
              </a:lnSpc>
            </a:pPr>
            <a:r>
              <a:rPr lang="ru-RU" sz="2000" b="1" dirty="0">
                <a:solidFill>
                  <a:srgbClr val="C00000"/>
                </a:solidFill>
                <a:latin typeface="Times New Roman" panose="02020603050405020304" pitchFamily="18" charset="0"/>
                <a:cs typeface="Times New Roman" panose="02020603050405020304" pitchFamily="18" charset="0"/>
              </a:rPr>
              <a:t>Риски, зависящие от деятельности самого предприятия, неразрывно связаны с другими видами рисков: </a:t>
            </a:r>
          </a:p>
          <a:p>
            <a:pPr marL="342900" indent="-342900" algn="just">
              <a:lnSpc>
                <a:spcPct val="150000"/>
              </a:lnSpc>
              <a:buFont typeface="+mj-lt"/>
              <a:buAutoNum type="arabicParenR"/>
            </a:pPr>
            <a:r>
              <a:rPr lang="ru-RU" sz="2000" dirty="0">
                <a:solidFill>
                  <a:srgbClr val="002060"/>
                </a:solidFill>
                <a:latin typeface="Times New Roman" panose="02020603050405020304" pitchFamily="18" charset="0"/>
                <a:cs typeface="Times New Roman" panose="02020603050405020304" pitchFamily="18" charset="0"/>
              </a:rPr>
              <a:t>производственным (неритмичность работы, сбои, остановка производства); </a:t>
            </a:r>
          </a:p>
          <a:p>
            <a:pPr marL="342900" indent="-342900" algn="just">
              <a:lnSpc>
                <a:spcPct val="150000"/>
              </a:lnSpc>
              <a:buFont typeface="+mj-lt"/>
              <a:buAutoNum type="arabicParenR"/>
            </a:pPr>
            <a:r>
              <a:rPr lang="ru-RU" sz="2000" dirty="0">
                <a:solidFill>
                  <a:srgbClr val="002060"/>
                </a:solidFill>
                <a:latin typeface="Times New Roman" panose="02020603050405020304" pitchFamily="18" charset="0"/>
                <a:cs typeface="Times New Roman" panose="02020603050405020304" pitchFamily="18" charset="0"/>
              </a:rPr>
              <a:t>коммерческим (нарушение или непредвиденное изменение условий договора, смена поставщика, изменение спроса);</a:t>
            </a:r>
          </a:p>
          <a:p>
            <a:pPr marL="342900" indent="-342900" algn="just">
              <a:lnSpc>
                <a:spcPct val="150000"/>
              </a:lnSpc>
              <a:buFont typeface="+mj-lt"/>
              <a:buAutoNum type="arabicParenR"/>
            </a:pPr>
            <a:r>
              <a:rPr lang="ru-RU" sz="2000" dirty="0">
                <a:solidFill>
                  <a:srgbClr val="002060"/>
                </a:solidFill>
                <a:latin typeface="Times New Roman" panose="02020603050405020304" pitchFamily="18" charset="0"/>
                <a:cs typeface="Times New Roman" panose="02020603050405020304" pitchFamily="18" charset="0"/>
              </a:rPr>
              <a:t>транспортным (задержка в пути, ухудшение качества в процессе транспортировки) и т.д. </a:t>
            </a:r>
          </a:p>
          <a:p>
            <a:pPr algn="just">
              <a:lnSpc>
                <a:spcPct val="150000"/>
              </a:lnSpc>
            </a:pPr>
            <a:endParaRPr lang="ru-RU" sz="1600" dirty="0">
              <a:solidFill>
                <a:srgbClr val="002060"/>
              </a:solidFill>
              <a:latin typeface="Times New Roman" panose="02020603050405020304" pitchFamily="18" charset="0"/>
              <a:cs typeface="Times New Roman" panose="02020603050405020304" pitchFamily="18" charset="0"/>
            </a:endParaRPr>
          </a:p>
          <a:p>
            <a:pPr algn="just">
              <a:lnSpc>
                <a:spcPct val="150000"/>
              </a:lnSpc>
              <a:spcAft>
                <a:spcPts val="0"/>
              </a:spcAft>
            </a:pPr>
            <a:endParaRPr lang="ru-RU"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0"/>
              </a:spcAft>
            </a:pPr>
            <a:endParaRPr lang="ru-RU" sz="3600" b="1" dirty="0">
              <a:solidFill>
                <a:srgbClr val="C00000"/>
              </a:solidFill>
              <a:latin typeface="Times New Roman" panose="02020603050405020304" pitchFamily="18" charset="0"/>
              <a:ea typeface="Times New Roman" panose="02020603050405020304" pitchFamily="18" charset="0"/>
            </a:endParaRPr>
          </a:p>
        </p:txBody>
      </p:sp>
      <p:sp>
        <p:nvSpPr>
          <p:cNvPr id="55" name="Rectangle 70"/>
          <p:cNvSpPr>
            <a:spLocks noChangeArrowheads="1"/>
          </p:cNvSpPr>
          <p:nvPr/>
        </p:nvSpPr>
        <p:spPr bwMode="auto">
          <a:xfrm>
            <a:off x="3131127" y="133942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800" b="0" i="0" u="none" strike="noStrike" cap="none" normalizeH="0" baseline="0" dirty="0">
                <a:ln>
                  <a:noFill/>
                </a:ln>
                <a:solidFill>
                  <a:schemeClr val="tx1"/>
                </a:solidFill>
                <a:effectLst/>
                <a:latin typeface="Arial" panose="020B0604020202020204" pitchFamily="34" charset="0"/>
              </a:rPr>
            </a:b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5556679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TotalTime>
  <Words>2502</Words>
  <Application>Microsoft Office PowerPoint</Application>
  <PresentationFormat>Широкоэкранный</PresentationFormat>
  <Paragraphs>381</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Тема Office</vt:lpstr>
      <vt:lpstr>Презентация PowerPoint</vt:lpstr>
      <vt:lpstr>Классификация рисков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Классификация рисков</vt:lpstr>
      <vt:lpstr>Классификация бухгалтерских рисков</vt:lpstr>
      <vt:lpstr>Классификация бухгалтерских рисков</vt:lpstr>
      <vt:lpstr>Классификация бухгалтерских рисков</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Теоретические основы исследования рисков: классические и современные аспекты</dc:title>
  <dc:creator>maxstatbar</dc:creator>
  <cp:lastModifiedBy>Юрий Скрипниченко</cp:lastModifiedBy>
  <cp:revision>5</cp:revision>
  <dcterms:created xsi:type="dcterms:W3CDTF">2020-02-12T09:23:04Z</dcterms:created>
  <dcterms:modified xsi:type="dcterms:W3CDTF">2021-02-25T11:17:11Z</dcterms:modified>
</cp:coreProperties>
</file>